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79" r:id="rId2"/>
    <p:sldId id="514" r:id="rId3"/>
    <p:sldId id="544" r:id="rId4"/>
    <p:sldId id="546" r:id="rId5"/>
    <p:sldId id="545" r:id="rId6"/>
    <p:sldId id="547" r:id="rId7"/>
    <p:sldId id="548" r:id="rId8"/>
    <p:sldId id="549" r:id="rId9"/>
    <p:sldId id="551" r:id="rId10"/>
    <p:sldId id="552" r:id="rId11"/>
    <p:sldId id="550" r:id="rId12"/>
    <p:sldId id="564" r:id="rId13"/>
    <p:sldId id="565" r:id="rId14"/>
    <p:sldId id="554" r:id="rId15"/>
    <p:sldId id="555" r:id="rId16"/>
    <p:sldId id="563" r:id="rId17"/>
    <p:sldId id="570" r:id="rId18"/>
    <p:sldId id="582" r:id="rId19"/>
    <p:sldId id="571" r:id="rId20"/>
    <p:sldId id="583" r:id="rId21"/>
    <p:sldId id="556" r:id="rId22"/>
    <p:sldId id="557" r:id="rId23"/>
    <p:sldId id="568" r:id="rId24"/>
    <p:sldId id="569" r:id="rId25"/>
    <p:sldId id="558" r:id="rId26"/>
    <p:sldId id="559" r:id="rId27"/>
    <p:sldId id="560" r:id="rId28"/>
    <p:sldId id="580" r:id="rId29"/>
    <p:sldId id="561" r:id="rId30"/>
    <p:sldId id="562" r:id="rId31"/>
    <p:sldId id="579" r:id="rId32"/>
    <p:sldId id="576" r:id="rId33"/>
    <p:sldId id="577" r:id="rId34"/>
    <p:sldId id="578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2626"/>
    <a:srgbClr val="FF00FF"/>
    <a:srgbClr val="FFCCFF"/>
    <a:srgbClr val="E2AD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48" autoAdjust="0"/>
    <p:restoredTop sz="99638" autoAdjust="0"/>
  </p:normalViewPr>
  <p:slideViewPr>
    <p:cSldViewPr>
      <p:cViewPr varScale="1">
        <p:scale>
          <a:sx n="72" d="100"/>
          <a:sy n="72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8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66"/>
    </p:cViewPr>
  </p:sorterViewPr>
  <p:notesViewPr>
    <p:cSldViewPr>
      <p:cViewPr varScale="1">
        <p:scale>
          <a:sx n="82" d="100"/>
          <a:sy n="82" d="100"/>
        </p:scale>
        <p:origin x="-393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798D6-6CF0-47DA-AEAE-5C29439888FC}" type="datetimeFigureOut">
              <a:rPr lang="pt-BR" smtClean="0"/>
              <a:pPr/>
              <a:t>03/05/2018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5082F-7E44-494B-A9A7-8E35A1A0E2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631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2A26A-5358-4F39-B973-351CF9D482E6}" type="datetimeFigureOut">
              <a:rPr lang="pt-BR" smtClean="0"/>
              <a:pPr/>
              <a:t>03/05/2018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A6929-0E45-49D6-9A7D-E0428F18B67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73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70025"/>
          </a:xfrm>
        </p:spPr>
        <p:txBody>
          <a:bodyPr>
            <a:normAutofit/>
          </a:bodyPr>
          <a:lstStyle>
            <a:lvl1pPr algn="l">
              <a:defRPr sz="3500" b="1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1589" y="369262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52387"/>
            <a:ext cx="2592288" cy="6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863" y="6625816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etângulo 9"/>
          <p:cNvSpPr/>
          <p:nvPr userDrawn="1"/>
        </p:nvSpPr>
        <p:spPr>
          <a:xfrm>
            <a:off x="8184360" y="630932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</a:p>
        </p:txBody>
      </p:sp>
    </p:spTree>
    <p:extLst>
      <p:ext uri="{BB962C8B-B14F-4D97-AF65-F5344CB8AC3E}">
        <p14:creationId xmlns:p14="http://schemas.microsoft.com/office/powerpoint/2010/main" val="89034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>
            <a:noAutofit/>
          </a:bodyPr>
          <a:lstStyle>
            <a:lvl1pPr algn="l">
              <a:defRPr sz="4400" b="1">
                <a:solidFill>
                  <a:srgbClr val="8A2626"/>
                </a:solidFill>
                <a:latin typeface="+mj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11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8A2626"/>
                </a:solidFill>
                <a:latin typeface="+mj-lt"/>
              </a:defRPr>
            </a:lvl1pPr>
            <a:lvl2pPr>
              <a:defRPr sz="2000">
                <a:solidFill>
                  <a:srgbClr val="8A2626"/>
                </a:solidFill>
                <a:latin typeface="+mj-lt"/>
              </a:defRPr>
            </a:lvl2pPr>
            <a:lvl3pPr>
              <a:defRPr sz="1800">
                <a:solidFill>
                  <a:srgbClr val="8A2626"/>
                </a:solidFill>
                <a:latin typeface="+mj-lt"/>
              </a:defRPr>
            </a:lvl3pPr>
            <a:lvl4pPr>
              <a:defRPr sz="1600">
                <a:solidFill>
                  <a:srgbClr val="8A2626"/>
                </a:solidFill>
                <a:latin typeface="+mj-lt"/>
              </a:defRPr>
            </a:lvl4pPr>
            <a:lvl5pPr>
              <a:defRPr sz="1600">
                <a:solidFill>
                  <a:srgbClr val="8A2626"/>
                </a:solidFill>
                <a:latin typeface="+mj-lt"/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6762750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Retângulo 8"/>
          <p:cNvSpPr/>
          <p:nvPr userDrawn="1"/>
        </p:nvSpPr>
        <p:spPr>
          <a:xfrm>
            <a:off x="8153400" y="647700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28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33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luciano/cursos/ce/" TargetMode="External"/><Relationship Id="rId2" Type="http://schemas.openxmlformats.org/officeDocument/2006/relationships/hyperlink" Target="http://www.cin.ufpe.br/~hfb/c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u="sng" dirty="0">
                <a:latin typeface="+mj-lt"/>
              </a:rPr>
              <a:t>Computação Eletrônica</a:t>
            </a:r>
            <a:br>
              <a:rPr lang="pt-BR" dirty="0">
                <a:latin typeface="+mj-lt"/>
              </a:rPr>
            </a:br>
            <a:br>
              <a:rPr lang="pt-BR" dirty="0">
                <a:latin typeface="+mj-lt"/>
              </a:rPr>
            </a:br>
            <a:r>
              <a:rPr lang="pt-BR" dirty="0">
                <a:latin typeface="+mj-lt"/>
              </a:rPr>
              <a:t>Funções e Escopo de Variáveis</a:t>
            </a:r>
            <a:endParaRPr lang="pt-BR" sz="3600" dirty="0">
              <a:latin typeface="+mj-lt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731589" y="4191000"/>
            <a:ext cx="6400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err="1">
                <a:latin typeface="+mj-lt"/>
              </a:rPr>
              <a:t>Prof</a:t>
            </a:r>
            <a:r>
              <a:rPr lang="pt-BR" sz="2400" dirty="0">
                <a:latin typeface="+mj-lt"/>
              </a:rPr>
              <a:t>: Luciano Barbosa</a:t>
            </a:r>
          </a:p>
          <a:p>
            <a:r>
              <a:rPr lang="pt-BR" sz="1800" noProof="1"/>
              <a:t>(Slides adaptados do Prof. Hansenclever Bassani)</a:t>
            </a:r>
          </a:p>
          <a:p>
            <a:r>
              <a:rPr lang="pt-BR" sz="1800" noProof="1">
                <a:latin typeface="+mn-lt"/>
              </a:rPr>
              <a:t>S</a:t>
            </a:r>
            <a:r>
              <a:rPr lang="pt-BR" noProof="1">
                <a:latin typeface="+mn-lt"/>
              </a:rPr>
              <a:t>ite da disciplina: </a:t>
            </a:r>
            <a:r>
              <a:rPr lang="pt-BR" noProof="1">
                <a:latin typeface="+mn-lt"/>
                <a:hlinkClick r:id="rId2"/>
              </a:rPr>
              <a:t>www.cin.ufpe.br/~hfb/ce</a:t>
            </a:r>
            <a:endParaRPr lang="pt-BR" noProof="1">
              <a:latin typeface="+mn-lt"/>
            </a:endParaRPr>
          </a:p>
          <a:p>
            <a:r>
              <a:rPr lang="pt-BR" noProof="1">
                <a:latin typeface="+mj-lt"/>
              </a:rPr>
              <a:t>Site da turma: </a:t>
            </a:r>
            <a:r>
              <a:rPr lang="pt-BR" noProof="1">
                <a:latin typeface="+mj-lt"/>
                <a:hlinkClick r:id="rId3"/>
              </a:rPr>
              <a:t>www.cin.ufpe.br/~luciano/cursos/ce/</a:t>
            </a:r>
            <a:endParaRPr lang="pt-BR" noProof="1">
              <a:latin typeface="+mj-lt"/>
            </a:endParaRPr>
          </a:p>
          <a:p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320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comando </a:t>
            </a:r>
            <a:r>
              <a:rPr lang="pt-BR" dirty="0" err="1">
                <a:solidFill>
                  <a:schemeClr val="tx2"/>
                </a:solidFill>
              </a:rPr>
              <a:t>return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Utilização:</a:t>
            </a:r>
          </a:p>
          <a:p>
            <a:pPr lvl="1">
              <a:buNone/>
            </a:pPr>
            <a:r>
              <a:rPr lang="pt-BR" dirty="0"/>
              <a:t> </a:t>
            </a:r>
            <a:r>
              <a:rPr lang="pt-BR" b="1" dirty="0" err="1">
                <a:solidFill>
                  <a:schemeClr val="tx2"/>
                </a:solidFill>
              </a:rPr>
              <a:t>return</a:t>
            </a:r>
            <a:r>
              <a:rPr lang="pt-BR" dirty="0"/>
              <a:t> </a:t>
            </a:r>
            <a:r>
              <a:rPr lang="pt-BR" dirty="0">
                <a:solidFill>
                  <a:schemeClr val="tx1"/>
                </a:solidFill>
              </a:rPr>
              <a:t>expressão</a:t>
            </a:r>
            <a:r>
              <a:rPr lang="pt-BR" dirty="0"/>
              <a:t>;</a:t>
            </a:r>
          </a:p>
          <a:p>
            <a:r>
              <a:rPr lang="pt-BR" dirty="0"/>
              <a:t>Para executar este comando o programa:</a:t>
            </a:r>
          </a:p>
          <a:p>
            <a:pPr lvl="1"/>
            <a:r>
              <a:rPr lang="pt-BR" dirty="0"/>
              <a:t>Avalia </a:t>
            </a:r>
            <a:r>
              <a:rPr lang="pt-BR" dirty="0">
                <a:solidFill>
                  <a:schemeClr val="tx1"/>
                </a:solidFill>
              </a:rPr>
              <a:t>expressão</a:t>
            </a:r>
            <a:r>
              <a:rPr lang="pt-BR" dirty="0"/>
              <a:t>, obtendo um valor. Ex.:   </a:t>
            </a:r>
            <a:r>
              <a:rPr lang="pt-BR" b="1" dirty="0" err="1">
                <a:solidFill>
                  <a:schemeClr val="tx2"/>
                </a:solidFill>
              </a:rPr>
              <a:t>return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(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>
                <a:solidFill>
                  <a:srgbClr val="FF0000"/>
                </a:solidFill>
              </a:rPr>
              <a:t>*</a:t>
            </a:r>
            <a:r>
              <a:rPr lang="pt-BR" dirty="0">
                <a:solidFill>
                  <a:schemeClr val="tx1"/>
                </a:solidFill>
              </a:rPr>
              <a:t>x</a:t>
            </a:r>
            <a:r>
              <a:rPr lang="pt-BR" dirty="0">
                <a:solidFill>
                  <a:srgbClr val="FF0000"/>
                </a:solidFill>
              </a:rPr>
              <a:t>*</a:t>
            </a:r>
            <a:r>
              <a:rPr lang="pt-BR" dirty="0">
                <a:solidFill>
                  <a:schemeClr val="tx1"/>
                </a:solidFill>
              </a:rPr>
              <a:t>x</a:t>
            </a:r>
            <a:r>
              <a:rPr lang="pt-BR" dirty="0">
                <a:solidFill>
                  <a:srgbClr val="FF0000"/>
                </a:solidFill>
              </a:rPr>
              <a:t>+</a:t>
            </a:r>
            <a:r>
              <a:rPr lang="pt-BR" dirty="0">
                <a:solidFill>
                  <a:schemeClr val="tx1"/>
                </a:solidFill>
              </a:rPr>
              <a:t>b</a:t>
            </a:r>
            <a:r>
              <a:rPr lang="pt-BR" dirty="0">
                <a:solidFill>
                  <a:srgbClr val="FF0000"/>
                </a:solidFill>
              </a:rPr>
              <a:t>*</a:t>
            </a:r>
            <a:r>
              <a:rPr lang="pt-BR" dirty="0">
                <a:solidFill>
                  <a:schemeClr val="tx1"/>
                </a:solidFill>
              </a:rPr>
              <a:t>x</a:t>
            </a:r>
            <a:r>
              <a:rPr lang="pt-BR" dirty="0">
                <a:solidFill>
                  <a:srgbClr val="FF0000"/>
                </a:solidFill>
              </a:rPr>
              <a:t>+</a:t>
            </a:r>
            <a:r>
              <a:rPr lang="pt-BR" dirty="0">
                <a:solidFill>
                  <a:schemeClr val="tx1"/>
                </a:solidFill>
              </a:rPr>
              <a:t>c</a:t>
            </a:r>
            <a:r>
              <a:rPr lang="pt-BR" dirty="0">
                <a:solidFill>
                  <a:srgbClr val="FF0000"/>
                </a:solidFill>
              </a:rPr>
              <a:t>);</a:t>
            </a:r>
            <a:endParaRPr lang="pt-BR" dirty="0"/>
          </a:p>
          <a:p>
            <a:r>
              <a:rPr lang="pt-BR" sz="2300" dirty="0"/>
              <a:t>Uma função que não tem valor para retornar: </a:t>
            </a:r>
            <a:r>
              <a:rPr lang="pt-BR" sz="2300" b="1" dirty="0" err="1">
                <a:solidFill>
                  <a:schemeClr val="tx2"/>
                </a:solidFill>
              </a:rPr>
              <a:t>void</a:t>
            </a:r>
            <a:endParaRPr lang="pt-BR" sz="2300" b="1" dirty="0">
              <a:solidFill>
                <a:schemeClr val="tx2"/>
              </a:solidFill>
            </a:endParaRPr>
          </a:p>
          <a:p>
            <a:pPr lvl="1"/>
            <a:r>
              <a:rPr lang="pt-BR" sz="1900" dirty="0"/>
              <a:t>Uso do </a:t>
            </a:r>
            <a:r>
              <a:rPr lang="pt-BR" sz="1900" b="1" dirty="0" err="1">
                <a:solidFill>
                  <a:schemeClr val="tx2"/>
                </a:solidFill>
              </a:rPr>
              <a:t>return</a:t>
            </a:r>
            <a:r>
              <a:rPr lang="pt-BR" sz="1900" dirty="0"/>
              <a:t> é opcional:</a:t>
            </a:r>
          </a:p>
          <a:p>
            <a:endParaRPr lang="pt-BR" b="1" dirty="0">
              <a:solidFill>
                <a:schemeClr val="tx2"/>
              </a:solidFill>
            </a:endParaRPr>
          </a:p>
          <a:p>
            <a:endParaRPr lang="pt-BR" b="1" dirty="0">
              <a:solidFill>
                <a:schemeClr val="tx2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962400"/>
            <a:ext cx="360997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962400"/>
            <a:ext cx="32766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tângulo 8"/>
          <p:cNvSpPr/>
          <p:nvPr/>
        </p:nvSpPr>
        <p:spPr>
          <a:xfrm>
            <a:off x="4267200" y="4524375"/>
            <a:ext cx="458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Ou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Variações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/>
          <a:lstStyle/>
          <a:p>
            <a:pPr marL="0" indent="0">
              <a:buNone/>
            </a:pPr>
            <a:endParaRPr lang="pt-BR" b="1" dirty="0">
              <a:solidFill>
                <a:schemeClr val="tx2"/>
              </a:solidFill>
            </a:endParaRPr>
          </a:p>
          <a:p>
            <a:r>
              <a:rPr lang="pt-BR" dirty="0"/>
              <a:t>Algumas funções não precisam receber parâmetros. Neste caso, a lista de parâmetros fica vazia, mas os parênteses ainda são obrigatórios: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505200"/>
            <a:ext cx="360997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Chamada ou Invocação de Funções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179913"/>
          </a:xfrm>
        </p:spPr>
        <p:txBody>
          <a:bodyPr>
            <a:normAutofit fontScale="92500"/>
          </a:bodyPr>
          <a:lstStyle/>
          <a:p>
            <a:r>
              <a:rPr lang="pt-BR" dirty="0"/>
              <a:t>Um programa em C, sempre inicia na função principal: </a:t>
            </a:r>
            <a:r>
              <a:rPr lang="pt-BR" dirty="0" err="1">
                <a:solidFill>
                  <a:schemeClr val="tx1"/>
                </a:solidFill>
              </a:rPr>
              <a:t>main</a:t>
            </a:r>
            <a:r>
              <a:rPr lang="pt-BR" dirty="0">
                <a:solidFill>
                  <a:srgbClr val="FF0000"/>
                </a:solidFill>
              </a:rPr>
              <a:t>();</a:t>
            </a:r>
          </a:p>
          <a:p>
            <a:r>
              <a:rPr lang="pt-BR" dirty="0"/>
              <a:t>Apenas declarar uma função não fará com que ela seja executada</a:t>
            </a:r>
          </a:p>
          <a:p>
            <a:r>
              <a:rPr lang="pt-BR" dirty="0"/>
              <a:t>Para que seja executada é necessário que ela seja </a:t>
            </a:r>
            <a:r>
              <a:rPr lang="pt-BR" b="1" dirty="0"/>
              <a:t>chamada</a:t>
            </a:r>
            <a:r>
              <a:rPr lang="pt-BR" dirty="0"/>
              <a:t> (invocada) -&gt; fornecidos valores para os parâmetros</a:t>
            </a:r>
          </a:p>
          <a:p>
            <a:r>
              <a:rPr lang="pt-BR" dirty="0"/>
              <a:t>Quando chamada, o fluxo de controle do programa é </a:t>
            </a:r>
            <a:r>
              <a:rPr lang="pt-BR" b="1" u="sng" dirty="0"/>
              <a:t>desviado</a:t>
            </a:r>
            <a:r>
              <a:rPr lang="pt-BR" dirty="0"/>
              <a:t> para a função e o </a:t>
            </a:r>
            <a:r>
              <a:rPr lang="pt-BR" dirty="0" err="1"/>
              <a:t>código</a:t>
            </a:r>
            <a:r>
              <a:rPr lang="pt-BR" dirty="0"/>
              <a:t> que está nela é executado;</a:t>
            </a:r>
          </a:p>
          <a:p>
            <a:r>
              <a:rPr lang="pt-BR" dirty="0"/>
              <a:t>Quando a </a:t>
            </a:r>
            <a:r>
              <a:rPr lang="pt-BR" dirty="0" err="1"/>
              <a:t>função</a:t>
            </a:r>
            <a:r>
              <a:rPr lang="pt-BR" dirty="0"/>
              <a:t> termina de ser executada, o fluxo de controle do programa </a:t>
            </a:r>
            <a:r>
              <a:rPr lang="pt-BR" b="1" dirty="0"/>
              <a:t>retorna</a:t>
            </a:r>
            <a:r>
              <a:rPr lang="pt-BR" dirty="0"/>
              <a:t> para a </a:t>
            </a:r>
            <a:r>
              <a:rPr lang="pt-BR" dirty="0" err="1"/>
              <a:t>instrução</a:t>
            </a:r>
            <a:r>
              <a:rPr lang="pt-BR" dirty="0"/>
              <a:t> logo </a:t>
            </a:r>
            <a:r>
              <a:rPr lang="pt-BR" dirty="0" err="1"/>
              <a:t>após</a:t>
            </a:r>
            <a:r>
              <a:rPr lang="pt-BR" dirty="0"/>
              <a:t> a chamada da </a:t>
            </a:r>
            <a:r>
              <a:rPr lang="pt-BR" dirty="0" err="1"/>
              <a:t>função</a:t>
            </a:r>
            <a:r>
              <a:rPr lang="pt-BR" dirty="0"/>
              <a:t>;</a:t>
            </a:r>
          </a:p>
          <a:p>
            <a:r>
              <a:rPr lang="pt-BR" dirty="0"/>
              <a:t>O valor de retorno da função pode ser capturado e armazenado em uma variável utilizando o comando de atribuição ‘</a:t>
            </a:r>
            <a:r>
              <a:rPr lang="pt-BR" dirty="0">
                <a:solidFill>
                  <a:srgbClr val="FF0000"/>
                </a:solidFill>
              </a:rPr>
              <a:t>=</a:t>
            </a:r>
            <a:r>
              <a:rPr lang="pt-BR" dirty="0"/>
              <a:t>‘. </a:t>
            </a:r>
          </a:p>
          <a:p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Voltado ao exemplo: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19200"/>
            <a:ext cx="6543675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5077326"/>
            <a:ext cx="2819400" cy="178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upo 24"/>
          <p:cNvGrpSpPr/>
          <p:nvPr/>
        </p:nvGrpSpPr>
        <p:grpSpPr>
          <a:xfrm>
            <a:off x="914400" y="1676400"/>
            <a:ext cx="8142664" cy="1524000"/>
            <a:chOff x="914400" y="1676400"/>
            <a:chExt cx="8142664" cy="1524000"/>
          </a:xfrm>
        </p:grpSpPr>
        <p:sp>
          <p:nvSpPr>
            <p:cNvPr id="23" name="Retângulo 22"/>
            <p:cNvSpPr/>
            <p:nvPr/>
          </p:nvSpPr>
          <p:spPr>
            <a:xfrm>
              <a:off x="914400" y="1676400"/>
              <a:ext cx="5867400" cy="152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858000" y="2020669"/>
              <a:ext cx="21990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Declaração da função</a:t>
              </a:r>
            </a:p>
            <a:p>
              <a:r>
                <a:rPr lang="pt-BR" dirty="0"/>
                <a:t>“</a:t>
              </a:r>
              <a:r>
                <a:rPr lang="pt-BR" dirty="0" err="1"/>
                <a:t>segundoGrau</a:t>
              </a:r>
              <a:r>
                <a:rPr lang="pt-BR" dirty="0"/>
                <a:t>”</a:t>
              </a:r>
            </a:p>
          </p:txBody>
        </p:sp>
      </p:grpSp>
      <p:grpSp>
        <p:nvGrpSpPr>
          <p:cNvPr id="4" name="Grupo 25"/>
          <p:cNvGrpSpPr/>
          <p:nvPr/>
        </p:nvGrpSpPr>
        <p:grpSpPr>
          <a:xfrm>
            <a:off x="1752600" y="4038600"/>
            <a:ext cx="4378162" cy="628650"/>
            <a:chOff x="914400" y="-863600"/>
            <a:chExt cx="4378162" cy="4191000"/>
          </a:xfrm>
        </p:grpSpPr>
        <p:sp>
          <p:nvSpPr>
            <p:cNvPr id="27" name="Retângulo 26"/>
            <p:cNvSpPr/>
            <p:nvPr/>
          </p:nvSpPr>
          <p:spPr>
            <a:xfrm>
              <a:off x="914400" y="1803400"/>
              <a:ext cx="3048000" cy="152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3352800" y="-863600"/>
              <a:ext cx="1939762" cy="2359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700" dirty="0"/>
                <a:t>Chamada da função</a:t>
              </a:r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2286000" y="4648200"/>
            <a:ext cx="3771610" cy="1496943"/>
            <a:chOff x="2286000" y="4648200"/>
            <a:chExt cx="3771610" cy="1496943"/>
          </a:xfrm>
        </p:grpSpPr>
        <p:sp>
          <p:nvSpPr>
            <p:cNvPr id="11" name="Chave esquerda 10"/>
            <p:cNvSpPr/>
            <p:nvPr/>
          </p:nvSpPr>
          <p:spPr>
            <a:xfrm rot="16200000">
              <a:off x="3924300" y="4229100"/>
              <a:ext cx="228600" cy="1066800"/>
            </a:xfrm>
            <a:prstGeom prst="leftBrace">
              <a:avLst>
                <a:gd name="adj1" fmla="val 13282"/>
                <a:gd name="adj2" fmla="val 53004"/>
              </a:avLst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lt1"/>
                </a:solidFill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286000" y="5791200"/>
              <a:ext cx="3771610" cy="353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700" dirty="0"/>
                <a:t>Passagem de valores para os parâmetros</a:t>
              </a:r>
            </a:p>
          </p:txBody>
        </p:sp>
        <p:cxnSp>
          <p:nvCxnSpPr>
            <p:cNvPr id="14" name="Conector de seta reta 13"/>
            <p:cNvCxnSpPr>
              <a:stCxn id="12" idx="0"/>
              <a:endCxn id="11" idx="1"/>
            </p:cNvCxnSpPr>
            <p:nvPr/>
          </p:nvCxnSpPr>
          <p:spPr>
            <a:xfrm rot="16200000" flipV="1">
              <a:off x="3664026" y="5283421"/>
              <a:ext cx="914400" cy="101158"/>
            </a:xfrm>
            <a:prstGeom prst="straightConnector1">
              <a:avLst/>
            </a:prstGeom>
            <a:noFill/>
            <a:ln>
              <a:solidFill>
                <a:srgbClr val="00B050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6" name="Grupo 15"/>
          <p:cNvGrpSpPr/>
          <p:nvPr/>
        </p:nvGrpSpPr>
        <p:grpSpPr>
          <a:xfrm>
            <a:off x="0" y="4648200"/>
            <a:ext cx="3087448" cy="2063353"/>
            <a:chOff x="2286000" y="4495800"/>
            <a:chExt cx="3087448" cy="2063353"/>
          </a:xfrm>
        </p:grpSpPr>
        <p:sp>
          <p:nvSpPr>
            <p:cNvPr id="17" name="Chave esquerda 16"/>
            <p:cNvSpPr/>
            <p:nvPr/>
          </p:nvSpPr>
          <p:spPr>
            <a:xfrm rot="16200000">
              <a:off x="4191000" y="4343400"/>
              <a:ext cx="152400" cy="457200"/>
            </a:xfrm>
            <a:prstGeom prst="leftBrace">
              <a:avLst>
                <a:gd name="adj1" fmla="val 13282"/>
                <a:gd name="adj2" fmla="val 53004"/>
              </a:avLst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lt1"/>
                </a:solidFill>
              </a:endParaRPr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2286000" y="5943600"/>
              <a:ext cx="3087448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700" dirty="0"/>
                <a:t>Captura do valor retornado e</a:t>
              </a:r>
            </a:p>
            <a:p>
              <a:r>
                <a:rPr lang="pt-BR" sz="1700" dirty="0"/>
                <a:t>armazenamento da na variável y.</a:t>
              </a:r>
            </a:p>
          </p:txBody>
        </p:sp>
        <p:cxnSp>
          <p:nvCxnSpPr>
            <p:cNvPr id="19" name="Conector de seta reta 18"/>
            <p:cNvCxnSpPr>
              <a:stCxn id="18" idx="0"/>
              <a:endCxn id="17" idx="1"/>
            </p:cNvCxnSpPr>
            <p:nvPr/>
          </p:nvCxnSpPr>
          <p:spPr>
            <a:xfrm rot="5400000" flipH="1" flipV="1">
              <a:off x="3407629" y="5070295"/>
              <a:ext cx="1295400" cy="451210"/>
            </a:xfrm>
            <a:prstGeom prst="straightConnector1">
              <a:avLst/>
            </a:prstGeom>
            <a:noFill/>
            <a:ln>
              <a:solidFill>
                <a:srgbClr val="00B050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Desvio da Execução</a:t>
            </a:r>
          </a:p>
        </p:txBody>
      </p:sp>
      <p:sp>
        <p:nvSpPr>
          <p:cNvPr id="4" name="Retângulo 3"/>
          <p:cNvSpPr/>
          <p:nvPr/>
        </p:nvSpPr>
        <p:spPr>
          <a:xfrm>
            <a:off x="1752600" y="2362200"/>
            <a:ext cx="2057400" cy="2743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err="1">
                <a:solidFill>
                  <a:schemeClr val="tx1"/>
                </a:solidFill>
              </a:rPr>
              <a:t>main</a:t>
            </a:r>
            <a:r>
              <a:rPr lang="pt-BR" dirty="0">
                <a:solidFill>
                  <a:srgbClr val="C00000"/>
                </a:solidFill>
              </a:rPr>
              <a:t>() {</a:t>
            </a:r>
          </a:p>
          <a:p>
            <a:r>
              <a:rPr lang="pt-BR" dirty="0">
                <a:solidFill>
                  <a:schemeClr val="tx1"/>
                </a:solidFill>
              </a:rPr>
              <a:t>  .</a:t>
            </a:r>
          </a:p>
          <a:p>
            <a:r>
              <a:rPr lang="pt-BR" dirty="0">
                <a:solidFill>
                  <a:schemeClr val="tx1"/>
                </a:solidFill>
              </a:rPr>
              <a:t>  .</a:t>
            </a:r>
          </a:p>
          <a:p>
            <a:r>
              <a:rPr lang="pt-BR" dirty="0">
                <a:solidFill>
                  <a:schemeClr val="tx1"/>
                </a:solidFill>
              </a:rPr>
              <a:t>  .</a:t>
            </a:r>
          </a:p>
          <a:p>
            <a:r>
              <a:rPr lang="pt-BR" dirty="0">
                <a:solidFill>
                  <a:schemeClr val="tx1"/>
                </a:solidFill>
              </a:rPr>
              <a:t>  </a:t>
            </a:r>
            <a:r>
              <a:rPr lang="pt-BR" dirty="0" err="1">
                <a:solidFill>
                  <a:schemeClr val="tx1"/>
                </a:solidFill>
              </a:rPr>
              <a:t>minhaFuncao</a:t>
            </a:r>
            <a:r>
              <a:rPr lang="pt-BR" dirty="0">
                <a:solidFill>
                  <a:srgbClr val="C00000"/>
                </a:solidFill>
              </a:rPr>
              <a:t>(); </a:t>
            </a:r>
          </a:p>
          <a:p>
            <a:r>
              <a:rPr lang="pt-BR" dirty="0">
                <a:solidFill>
                  <a:schemeClr val="tx1"/>
                </a:solidFill>
              </a:rPr>
              <a:t>  .  </a:t>
            </a:r>
          </a:p>
          <a:p>
            <a:r>
              <a:rPr lang="pt-BR" dirty="0">
                <a:solidFill>
                  <a:schemeClr val="tx1"/>
                </a:solidFill>
              </a:rPr>
              <a:t>  .</a:t>
            </a:r>
          </a:p>
          <a:p>
            <a:r>
              <a:rPr lang="pt-BR" dirty="0">
                <a:solidFill>
                  <a:schemeClr val="tx1"/>
                </a:solidFill>
              </a:rPr>
              <a:t>  .</a:t>
            </a:r>
          </a:p>
          <a:p>
            <a:r>
              <a:rPr lang="pt-BR" dirty="0">
                <a:solidFill>
                  <a:srgbClr val="C00000"/>
                </a:solidFill>
              </a:rPr>
              <a:t>}</a:t>
            </a:r>
          </a:p>
        </p:txBody>
      </p:sp>
      <p:sp>
        <p:nvSpPr>
          <p:cNvPr id="5" name="Retângulo 4"/>
          <p:cNvSpPr/>
          <p:nvPr/>
        </p:nvSpPr>
        <p:spPr>
          <a:xfrm>
            <a:off x="4648200" y="2819400"/>
            <a:ext cx="2514600" cy="198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err="1">
                <a:solidFill>
                  <a:schemeClr val="tx2"/>
                </a:solidFill>
              </a:rPr>
              <a:t>void</a:t>
            </a:r>
            <a:r>
              <a:rPr lang="pt-BR" dirty="0">
                <a:solidFill>
                  <a:schemeClr val="tx1"/>
                </a:solidFill>
              </a:rPr>
              <a:t>  </a:t>
            </a:r>
            <a:r>
              <a:rPr lang="pt-BR" dirty="0" err="1">
                <a:solidFill>
                  <a:schemeClr val="tx1"/>
                </a:solidFill>
              </a:rPr>
              <a:t>minhaFuncao</a:t>
            </a:r>
            <a:r>
              <a:rPr lang="pt-BR" dirty="0">
                <a:solidFill>
                  <a:srgbClr val="C00000"/>
                </a:solidFill>
              </a:rPr>
              <a:t>();</a:t>
            </a: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2"/>
                </a:solidFill>
              </a:rPr>
              <a:t>   </a:t>
            </a:r>
            <a:r>
              <a:rPr lang="pt-BR" dirty="0" err="1">
                <a:solidFill>
                  <a:schemeClr val="tx2"/>
                </a:solidFill>
              </a:rPr>
              <a:t>return</a:t>
            </a:r>
            <a:r>
              <a:rPr lang="pt-BR" dirty="0">
                <a:solidFill>
                  <a:schemeClr val="accent2"/>
                </a:solidFill>
              </a:rPr>
              <a:t>;</a:t>
            </a:r>
          </a:p>
          <a:p>
            <a:r>
              <a:rPr lang="pt-BR" dirty="0">
                <a:solidFill>
                  <a:schemeClr val="accent2"/>
                </a:solidFill>
              </a:rPr>
              <a:t>}</a:t>
            </a:r>
          </a:p>
        </p:txBody>
      </p:sp>
      <p:cxnSp>
        <p:nvCxnSpPr>
          <p:cNvPr id="7" name="Conector de seta reta 6"/>
          <p:cNvCxnSpPr/>
          <p:nvPr/>
        </p:nvCxnSpPr>
        <p:spPr>
          <a:xfrm rot="5400000">
            <a:off x="1867694" y="3238500"/>
            <a:ext cx="6858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do 10"/>
          <p:cNvCxnSpPr/>
          <p:nvPr/>
        </p:nvCxnSpPr>
        <p:spPr>
          <a:xfrm flipV="1">
            <a:off x="3505200" y="3200400"/>
            <a:ext cx="1219200" cy="533400"/>
          </a:xfrm>
          <a:prstGeom prst="bentConnector3">
            <a:avLst>
              <a:gd name="adj1" fmla="val 54688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rot="5400000">
            <a:off x="1868488" y="4304506"/>
            <a:ext cx="6858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rot="5400000">
            <a:off x="5296694" y="3771106"/>
            <a:ext cx="1143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do 18"/>
          <p:cNvCxnSpPr/>
          <p:nvPr/>
        </p:nvCxnSpPr>
        <p:spPr>
          <a:xfrm rot="10800000">
            <a:off x="2819400" y="3962400"/>
            <a:ext cx="1981200" cy="381000"/>
          </a:xfrm>
          <a:prstGeom prst="bentConnector3">
            <a:avLst>
              <a:gd name="adj1" fmla="val 30769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6553200" y="2971800"/>
            <a:ext cx="2514600" cy="198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err="1">
                <a:solidFill>
                  <a:schemeClr val="tx2"/>
                </a:solidFill>
              </a:rPr>
              <a:t>void</a:t>
            </a:r>
            <a:r>
              <a:rPr lang="pt-BR" dirty="0">
                <a:solidFill>
                  <a:schemeClr val="tx1"/>
                </a:solidFill>
              </a:rPr>
              <a:t>  minhaFuncao2</a:t>
            </a:r>
            <a:r>
              <a:rPr lang="pt-BR" dirty="0">
                <a:solidFill>
                  <a:srgbClr val="C00000"/>
                </a:solidFill>
              </a:rPr>
              <a:t>();</a:t>
            </a: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2"/>
                </a:solidFill>
              </a:rPr>
              <a:t>   </a:t>
            </a:r>
            <a:r>
              <a:rPr lang="pt-BR" dirty="0" err="1">
                <a:solidFill>
                  <a:schemeClr val="tx2"/>
                </a:solidFill>
              </a:rPr>
              <a:t>return</a:t>
            </a:r>
            <a:r>
              <a:rPr lang="pt-BR" dirty="0">
                <a:solidFill>
                  <a:schemeClr val="accent2"/>
                </a:solidFill>
              </a:rPr>
              <a:t>;</a:t>
            </a:r>
          </a:p>
          <a:p>
            <a:r>
              <a:rPr lang="pt-BR" dirty="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Desvio da Execução</a:t>
            </a:r>
          </a:p>
        </p:txBody>
      </p:sp>
      <p:sp>
        <p:nvSpPr>
          <p:cNvPr id="4" name="Retângulo 3"/>
          <p:cNvSpPr/>
          <p:nvPr/>
        </p:nvSpPr>
        <p:spPr>
          <a:xfrm>
            <a:off x="381000" y="2514600"/>
            <a:ext cx="2057400" cy="2743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err="1">
                <a:solidFill>
                  <a:schemeClr val="tx1"/>
                </a:solidFill>
              </a:rPr>
              <a:t>main</a:t>
            </a:r>
            <a:r>
              <a:rPr lang="pt-BR" dirty="0">
                <a:solidFill>
                  <a:srgbClr val="C00000"/>
                </a:solidFill>
              </a:rPr>
              <a:t>() {</a:t>
            </a:r>
          </a:p>
          <a:p>
            <a:r>
              <a:rPr lang="pt-BR" dirty="0">
                <a:solidFill>
                  <a:schemeClr val="tx1"/>
                </a:solidFill>
              </a:rPr>
              <a:t>  .</a:t>
            </a:r>
          </a:p>
          <a:p>
            <a:r>
              <a:rPr lang="pt-BR" dirty="0">
                <a:solidFill>
                  <a:schemeClr val="tx1"/>
                </a:solidFill>
              </a:rPr>
              <a:t>  .</a:t>
            </a:r>
          </a:p>
          <a:p>
            <a:r>
              <a:rPr lang="pt-BR" dirty="0">
                <a:solidFill>
                  <a:schemeClr val="tx1"/>
                </a:solidFill>
              </a:rPr>
              <a:t>  .</a:t>
            </a:r>
          </a:p>
          <a:p>
            <a:r>
              <a:rPr lang="pt-BR" dirty="0">
                <a:solidFill>
                  <a:schemeClr val="tx1"/>
                </a:solidFill>
              </a:rPr>
              <a:t>  minhaFuncao1</a:t>
            </a:r>
            <a:r>
              <a:rPr lang="pt-BR" dirty="0">
                <a:solidFill>
                  <a:srgbClr val="C00000"/>
                </a:solidFill>
              </a:rPr>
              <a:t>(); </a:t>
            </a:r>
          </a:p>
          <a:p>
            <a:r>
              <a:rPr lang="pt-BR" dirty="0">
                <a:solidFill>
                  <a:schemeClr val="tx1"/>
                </a:solidFill>
              </a:rPr>
              <a:t>  .  </a:t>
            </a:r>
          </a:p>
          <a:p>
            <a:r>
              <a:rPr lang="pt-BR" dirty="0">
                <a:solidFill>
                  <a:schemeClr val="tx1"/>
                </a:solidFill>
              </a:rPr>
              <a:t>  .</a:t>
            </a:r>
          </a:p>
          <a:p>
            <a:r>
              <a:rPr lang="pt-BR" dirty="0">
                <a:solidFill>
                  <a:schemeClr val="tx1"/>
                </a:solidFill>
              </a:rPr>
              <a:t>  .</a:t>
            </a:r>
          </a:p>
          <a:p>
            <a:r>
              <a:rPr lang="pt-BR" dirty="0">
                <a:solidFill>
                  <a:srgbClr val="C00000"/>
                </a:solidFill>
              </a:rPr>
              <a:t>}</a:t>
            </a:r>
          </a:p>
        </p:txBody>
      </p:sp>
      <p:sp>
        <p:nvSpPr>
          <p:cNvPr id="5" name="Retângulo 4"/>
          <p:cNvSpPr/>
          <p:nvPr/>
        </p:nvSpPr>
        <p:spPr>
          <a:xfrm>
            <a:off x="3276600" y="2743200"/>
            <a:ext cx="2514600" cy="2209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err="1">
                <a:solidFill>
                  <a:schemeClr val="tx2"/>
                </a:solidFill>
              </a:rPr>
              <a:t>void</a:t>
            </a:r>
            <a:r>
              <a:rPr lang="pt-BR" dirty="0">
                <a:solidFill>
                  <a:schemeClr val="tx1"/>
                </a:solidFill>
              </a:rPr>
              <a:t>  minhaFuncao1</a:t>
            </a:r>
            <a:r>
              <a:rPr lang="pt-BR" dirty="0">
                <a:solidFill>
                  <a:srgbClr val="C00000"/>
                </a:solidFill>
              </a:rPr>
              <a:t>();</a:t>
            </a: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1"/>
                </a:solidFill>
              </a:rPr>
              <a:t>   minhaFuncao2</a:t>
            </a:r>
            <a:r>
              <a:rPr lang="pt-BR" dirty="0">
                <a:solidFill>
                  <a:srgbClr val="C00000"/>
                </a:solidFill>
              </a:rPr>
              <a:t>();</a:t>
            </a:r>
            <a:endParaRPr lang="pt-BR" dirty="0">
              <a:solidFill>
                <a:schemeClr val="tx1"/>
              </a:solidFill>
            </a:endParaRP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1"/>
                </a:solidFill>
              </a:rPr>
              <a:t>   .</a:t>
            </a:r>
          </a:p>
          <a:p>
            <a:r>
              <a:rPr lang="pt-BR" dirty="0">
                <a:solidFill>
                  <a:schemeClr val="tx2"/>
                </a:solidFill>
              </a:rPr>
              <a:t>   </a:t>
            </a:r>
            <a:r>
              <a:rPr lang="pt-BR" dirty="0" err="1">
                <a:solidFill>
                  <a:schemeClr val="tx2"/>
                </a:solidFill>
              </a:rPr>
              <a:t>return</a:t>
            </a:r>
            <a:r>
              <a:rPr lang="pt-BR" dirty="0">
                <a:solidFill>
                  <a:schemeClr val="accent2"/>
                </a:solidFill>
              </a:rPr>
              <a:t>;</a:t>
            </a:r>
          </a:p>
          <a:p>
            <a:r>
              <a:rPr lang="pt-BR" dirty="0">
                <a:solidFill>
                  <a:schemeClr val="accent2"/>
                </a:solidFill>
              </a:rPr>
              <a:t>}</a:t>
            </a:r>
          </a:p>
        </p:txBody>
      </p:sp>
      <p:cxnSp>
        <p:nvCxnSpPr>
          <p:cNvPr id="7" name="Conector de seta reta 6"/>
          <p:cNvCxnSpPr/>
          <p:nvPr/>
        </p:nvCxnSpPr>
        <p:spPr>
          <a:xfrm rot="5400000">
            <a:off x="496094" y="3390900"/>
            <a:ext cx="6858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do 10"/>
          <p:cNvCxnSpPr/>
          <p:nvPr/>
        </p:nvCxnSpPr>
        <p:spPr>
          <a:xfrm flipV="1">
            <a:off x="2133600" y="3200400"/>
            <a:ext cx="1295400" cy="685800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rot="5400000">
            <a:off x="496888" y="4456906"/>
            <a:ext cx="6858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rot="5400000">
            <a:off x="4077494" y="3313906"/>
            <a:ext cx="381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do 18"/>
          <p:cNvCxnSpPr/>
          <p:nvPr/>
        </p:nvCxnSpPr>
        <p:spPr>
          <a:xfrm rot="10800000">
            <a:off x="1447800" y="4114800"/>
            <a:ext cx="1981200" cy="457200"/>
          </a:xfrm>
          <a:prstGeom prst="bentConnector3">
            <a:avLst>
              <a:gd name="adj1" fmla="val 34135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angulado 9"/>
          <p:cNvCxnSpPr/>
          <p:nvPr/>
        </p:nvCxnSpPr>
        <p:spPr>
          <a:xfrm flipV="1">
            <a:off x="5181600" y="3429000"/>
            <a:ext cx="1524000" cy="304800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do 11"/>
          <p:cNvCxnSpPr/>
          <p:nvPr/>
        </p:nvCxnSpPr>
        <p:spPr>
          <a:xfrm rot="10800000">
            <a:off x="4648200" y="3962400"/>
            <a:ext cx="2057400" cy="533400"/>
          </a:xfrm>
          <a:prstGeom prst="bentConnector3">
            <a:avLst>
              <a:gd name="adj1" fmla="val 37037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rot="5400000">
            <a:off x="3923506" y="4228306"/>
            <a:ext cx="6858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52400"/>
            <a:ext cx="1924050" cy="232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5" name="Conector de seta reta 34"/>
          <p:cNvCxnSpPr/>
          <p:nvPr/>
        </p:nvCxnSpPr>
        <p:spPr>
          <a:xfrm rot="5400000">
            <a:off x="7049294" y="3923506"/>
            <a:ext cx="1143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Escopo das Variáveis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Define a área do programa onde esta variável pode ser referenciada</a:t>
            </a:r>
          </a:p>
          <a:p>
            <a:r>
              <a:rPr lang="pt-BR" dirty="0"/>
              <a:t>Variáveis globais: declaradas fora das funções (inclusive fora da função </a:t>
            </a:r>
            <a:r>
              <a:rPr lang="pt-BR" b="1" dirty="0" err="1"/>
              <a:t>main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Podem ser referenciadas por todas as funções do programa abaixo do ponto onde foram declaradas</a:t>
            </a:r>
          </a:p>
          <a:p>
            <a:r>
              <a:rPr lang="pt-BR" dirty="0"/>
              <a:t>Variáveis locais: declaradas dentro de uma função (inclusive dentro da função </a:t>
            </a:r>
            <a:r>
              <a:rPr lang="pt-BR" b="1" dirty="0" err="1"/>
              <a:t>main</a:t>
            </a:r>
            <a:r>
              <a:rPr lang="pt-BR" dirty="0"/>
              <a:t>) </a:t>
            </a:r>
          </a:p>
          <a:p>
            <a:pPr lvl="1"/>
            <a:r>
              <a:rPr lang="pt-BR" dirty="0" err="1"/>
              <a:t>So</a:t>
            </a:r>
            <a:r>
              <a:rPr lang="pt-BR" dirty="0"/>
              <a:t>́ podem ser referenciadas dentro desta </a:t>
            </a:r>
            <a:r>
              <a:rPr lang="pt-BR" dirty="0" err="1"/>
              <a:t>função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Globais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 lnSpcReduction="10000"/>
          </a:bodyPr>
          <a:lstStyle/>
          <a:p>
            <a:r>
              <a:rPr lang="pt-BR" dirty="0"/>
              <a:t>Podem ser usadas em qualquer parte do código;</a:t>
            </a:r>
          </a:p>
          <a:p>
            <a:r>
              <a:rPr lang="pt-BR" dirty="0"/>
              <a:t>Existem durante todo o ciclo de vida do programa (ocupando memória);</a:t>
            </a:r>
          </a:p>
          <a:p>
            <a:pPr lvl="1"/>
            <a:r>
              <a:rPr lang="pt-BR" dirty="0"/>
              <a:t>Se não forem explicitamente inicializadas, são inicializadas para zero pelo compilador.</a:t>
            </a:r>
          </a:p>
          <a:p>
            <a:r>
              <a:rPr lang="pt-BR" dirty="0"/>
              <a:t>Normalmente declaradas no início do programa ou em arquivos do tipo header (*.</a:t>
            </a:r>
            <a:r>
              <a:rPr lang="pt-BR" dirty="0" err="1"/>
              <a:t>h</a:t>
            </a:r>
            <a:r>
              <a:rPr lang="pt-BR" dirty="0"/>
              <a:t>)</a:t>
            </a:r>
          </a:p>
          <a:p>
            <a:r>
              <a:rPr lang="pt-BR" dirty="0"/>
              <a:t>Declaradas uma </a:t>
            </a:r>
            <a:r>
              <a:rPr lang="pt-BR" dirty="0" err="1"/>
              <a:t>única</a:t>
            </a:r>
            <a:r>
              <a:rPr lang="pt-BR" dirty="0"/>
              <a:t> vez</a:t>
            </a:r>
          </a:p>
          <a:p>
            <a:r>
              <a:rPr lang="pt-BR" dirty="0"/>
              <a:t>Deve-se evitar o uso abusivo delas, pois:</a:t>
            </a:r>
          </a:p>
          <a:p>
            <a:pPr lvl="1"/>
            <a:r>
              <a:rPr lang="pt-BR" dirty="0"/>
              <a:t>Pode penalizar o consumo de memória;</a:t>
            </a:r>
          </a:p>
          <a:p>
            <a:pPr lvl="1"/>
            <a:r>
              <a:rPr lang="pt-BR" dirty="0"/>
              <a:t>Pode dificultar a legibilidade e manutenção do código (se pode ser acessada e alterada em qualquer lugar como encontrar onde está o erro?).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Globais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209800"/>
            <a:ext cx="42195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" name="Grupo 25"/>
          <p:cNvGrpSpPr/>
          <p:nvPr/>
        </p:nvGrpSpPr>
        <p:grpSpPr>
          <a:xfrm>
            <a:off x="3086492" y="2514600"/>
            <a:ext cx="5902118" cy="615553"/>
            <a:chOff x="914400" y="723247"/>
            <a:chExt cx="5902118" cy="4103687"/>
          </a:xfrm>
        </p:grpSpPr>
        <p:sp>
          <p:nvSpPr>
            <p:cNvPr id="6" name="Retângulo 5"/>
            <p:cNvSpPr/>
            <p:nvPr/>
          </p:nvSpPr>
          <p:spPr>
            <a:xfrm>
              <a:off x="914400" y="1803400"/>
              <a:ext cx="3048000" cy="152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4381108" y="723247"/>
              <a:ext cx="2435410" cy="4103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700" dirty="0"/>
                <a:t>Variável global: declarada</a:t>
              </a:r>
            </a:p>
            <a:p>
              <a:r>
                <a:rPr lang="pt-BR" sz="1700" dirty="0"/>
                <a:t>fora de qualquer função</a:t>
              </a: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962400" y="3429000"/>
            <a:ext cx="4991492" cy="1371600"/>
            <a:chOff x="3962400" y="3429000"/>
            <a:chExt cx="4991492" cy="1371600"/>
          </a:xfrm>
        </p:grpSpPr>
        <p:sp>
          <p:nvSpPr>
            <p:cNvPr id="10" name="CaixaDeTexto 9"/>
            <p:cNvSpPr txBox="1"/>
            <p:nvPr/>
          </p:nvSpPr>
          <p:spPr>
            <a:xfrm>
              <a:off x="6781800" y="3733800"/>
              <a:ext cx="2172092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700" dirty="0"/>
                <a:t>Acessível em qualquer ponto do código após sua declaração</a:t>
              </a:r>
            </a:p>
          </p:txBody>
        </p:sp>
        <p:cxnSp>
          <p:nvCxnSpPr>
            <p:cNvPr id="13" name="Conector de seta reta 12"/>
            <p:cNvCxnSpPr>
              <a:stCxn id="10" idx="1"/>
            </p:cNvCxnSpPr>
            <p:nvPr/>
          </p:nvCxnSpPr>
          <p:spPr>
            <a:xfrm rot="10800000">
              <a:off x="3962400" y="3429000"/>
              <a:ext cx="2819400" cy="743382"/>
            </a:xfrm>
            <a:prstGeom prst="straightConnector1">
              <a:avLst/>
            </a:prstGeom>
            <a:noFill/>
            <a:ln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Conector de seta reta 14"/>
            <p:cNvCxnSpPr>
              <a:stCxn id="10" idx="1"/>
            </p:cNvCxnSpPr>
            <p:nvPr/>
          </p:nvCxnSpPr>
          <p:spPr>
            <a:xfrm rot="10800000" flipV="1">
              <a:off x="4191000" y="4172382"/>
              <a:ext cx="2590800" cy="247218"/>
            </a:xfrm>
            <a:prstGeom prst="straightConnector1">
              <a:avLst/>
            </a:prstGeom>
            <a:noFill/>
            <a:ln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de seta reta 16"/>
            <p:cNvCxnSpPr>
              <a:stCxn id="10" idx="1"/>
            </p:cNvCxnSpPr>
            <p:nvPr/>
          </p:nvCxnSpPr>
          <p:spPr>
            <a:xfrm rot="10800000" flipV="1">
              <a:off x="6248400" y="4172382"/>
              <a:ext cx="533400" cy="628218"/>
            </a:xfrm>
            <a:prstGeom prst="straightConnector1">
              <a:avLst/>
            </a:prstGeom>
            <a:noFill/>
            <a:ln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207969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Locais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332313"/>
          </a:xfrm>
        </p:spPr>
        <p:txBody>
          <a:bodyPr>
            <a:normAutofit/>
          </a:bodyPr>
          <a:lstStyle/>
          <a:p>
            <a:r>
              <a:rPr lang="pt-BR" dirty="0"/>
              <a:t>Declaradas dentro de uma </a:t>
            </a:r>
            <a:r>
              <a:rPr lang="pt-BR" dirty="0" err="1"/>
              <a:t>função</a:t>
            </a:r>
            <a:endParaRPr lang="pt-BR" dirty="0"/>
          </a:p>
          <a:p>
            <a:r>
              <a:rPr lang="pt-BR" dirty="0"/>
              <a:t>Só existem durante a execução da </a:t>
            </a:r>
            <a:r>
              <a:rPr lang="pt-BR" dirty="0" err="1"/>
              <a:t>função</a:t>
            </a:r>
            <a:r>
              <a:rPr lang="pt-BR" dirty="0"/>
              <a:t> -&gt; só ocupam a memória durante a </a:t>
            </a:r>
            <a:r>
              <a:rPr lang="pt-BR" dirty="0" err="1"/>
              <a:t>execução</a:t>
            </a:r>
            <a:r>
              <a:rPr lang="pt-BR" dirty="0"/>
              <a:t> da função</a:t>
            </a:r>
          </a:p>
          <a:p>
            <a:r>
              <a:rPr lang="vi-VN" dirty="0">
                <a:latin typeface="Calibri" pitchFamily="34" charset="0"/>
              </a:rPr>
              <a:t>Não são inicializadas automaticamente</a:t>
            </a:r>
            <a:endParaRPr lang="pt-BR" dirty="0">
              <a:latin typeface="Calibri" pitchFamily="34" charset="0"/>
            </a:endParaRPr>
          </a:p>
          <a:p>
            <a:r>
              <a:rPr lang="pt-BR" dirty="0"/>
              <a:t>São visíveis apenas dentro da função onde foram declaradas</a:t>
            </a:r>
          </a:p>
          <a:p>
            <a:r>
              <a:rPr lang="pt-BR" dirty="0"/>
              <a:t>Outras funções não podem referenciá-las</a:t>
            </a:r>
          </a:p>
          <a:p>
            <a:r>
              <a:rPr lang="pt-BR" dirty="0"/>
              <a:t>Parâmetros de funções podem ser vistos como </a:t>
            </a:r>
            <a:r>
              <a:rPr lang="pt-BR"/>
              <a:t>variáveis locais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Dividir para Conquistar</a:t>
            </a: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/>
          <a:lstStyle/>
          <a:p>
            <a:r>
              <a:rPr lang="pt-BR" dirty="0"/>
              <a:t>Dividir um problema em subproblemas mais simples</a:t>
            </a:r>
          </a:p>
          <a:p>
            <a:r>
              <a:rPr lang="pt-BR" dirty="0"/>
              <a:t>Os passos para isso são: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dirty="0"/>
              <a:t>Divisão do problema em subproblemas;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dirty="0"/>
              <a:t>Solução de cada um dos subproblemas;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dirty="0"/>
              <a:t>Composição das soluções dos subproblemas para solucionar o problema original.</a:t>
            </a:r>
          </a:p>
          <a:p>
            <a:r>
              <a:rPr lang="pt-BR" dirty="0"/>
              <a:t>Chamado de programação modular</a:t>
            </a:r>
          </a:p>
          <a:p>
            <a:pPr>
              <a:buNone/>
            </a:pP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057400"/>
            <a:ext cx="42195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Locais</a:t>
            </a:r>
          </a:p>
        </p:txBody>
      </p:sp>
      <p:grpSp>
        <p:nvGrpSpPr>
          <p:cNvPr id="2" name="Grupo 25"/>
          <p:cNvGrpSpPr/>
          <p:nvPr/>
        </p:nvGrpSpPr>
        <p:grpSpPr>
          <a:xfrm>
            <a:off x="2286000" y="2514600"/>
            <a:ext cx="5661830" cy="615553"/>
            <a:chOff x="113908" y="723247"/>
            <a:chExt cx="5661830" cy="4103687"/>
          </a:xfrm>
        </p:grpSpPr>
        <p:sp>
          <p:nvSpPr>
            <p:cNvPr id="6" name="Retângulo 5"/>
            <p:cNvSpPr/>
            <p:nvPr/>
          </p:nvSpPr>
          <p:spPr>
            <a:xfrm>
              <a:off x="113908" y="2247247"/>
              <a:ext cx="1143000" cy="152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3466708" y="723247"/>
              <a:ext cx="2309030" cy="4103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700" dirty="0"/>
                <a:t>Variável local: declarada</a:t>
              </a:r>
            </a:p>
            <a:p>
              <a:r>
                <a:rPr lang="pt-BR" sz="1700" dirty="0"/>
                <a:t>dentro de uma função</a:t>
              </a:r>
            </a:p>
          </p:txBody>
        </p:sp>
      </p:grpSp>
      <p:grpSp>
        <p:nvGrpSpPr>
          <p:cNvPr id="4" name="Grupo 17"/>
          <p:cNvGrpSpPr/>
          <p:nvPr/>
        </p:nvGrpSpPr>
        <p:grpSpPr>
          <a:xfrm>
            <a:off x="3124200" y="3733800"/>
            <a:ext cx="5829692" cy="877163"/>
            <a:chOff x="3124200" y="3733800"/>
            <a:chExt cx="5829692" cy="877163"/>
          </a:xfrm>
        </p:grpSpPr>
        <p:sp>
          <p:nvSpPr>
            <p:cNvPr id="10" name="CaixaDeTexto 9"/>
            <p:cNvSpPr txBox="1"/>
            <p:nvPr/>
          </p:nvSpPr>
          <p:spPr>
            <a:xfrm>
              <a:off x="6781800" y="3733800"/>
              <a:ext cx="2172092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700" dirty="0"/>
                <a:t>Não é acessível fora da função onde foi declarada.</a:t>
              </a:r>
            </a:p>
          </p:txBody>
        </p:sp>
        <p:cxnSp>
          <p:nvCxnSpPr>
            <p:cNvPr id="13" name="Conector de seta reta 12"/>
            <p:cNvCxnSpPr>
              <a:stCxn id="10" idx="1"/>
            </p:cNvCxnSpPr>
            <p:nvPr/>
          </p:nvCxnSpPr>
          <p:spPr>
            <a:xfrm rot="10800000">
              <a:off x="3124200" y="4114812"/>
              <a:ext cx="3657600" cy="57570"/>
            </a:xfrm>
            <a:prstGeom prst="straightConnector1">
              <a:avLst/>
            </a:prstGeom>
            <a:noFill/>
            <a:ln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Conector de seta reta 14"/>
            <p:cNvCxnSpPr>
              <a:stCxn id="10" idx="1"/>
            </p:cNvCxnSpPr>
            <p:nvPr/>
          </p:nvCxnSpPr>
          <p:spPr>
            <a:xfrm rot="10800000" flipV="1">
              <a:off x="5105400" y="4172382"/>
              <a:ext cx="1676400" cy="323418"/>
            </a:xfrm>
            <a:prstGeom prst="straightConnector1">
              <a:avLst/>
            </a:prstGeom>
            <a:noFill/>
            <a:ln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8" name="Retângulo 17"/>
          <p:cNvSpPr/>
          <p:nvPr/>
        </p:nvSpPr>
        <p:spPr>
          <a:xfrm>
            <a:off x="6629400" y="46482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FF0000"/>
                </a:solidFill>
              </a:rPr>
              <a:t>Error</a:t>
            </a:r>
            <a:r>
              <a:rPr lang="pt-BR" dirty="0">
                <a:solidFill>
                  <a:srgbClr val="FF0000"/>
                </a:solidFill>
              </a:rPr>
              <a:t>: 'i' </a:t>
            </a:r>
            <a:r>
              <a:rPr lang="pt-BR" dirty="0" err="1">
                <a:solidFill>
                  <a:srgbClr val="FF0000"/>
                </a:solidFill>
              </a:rPr>
              <a:t>undeclared</a:t>
            </a:r>
            <a:r>
              <a:rPr lang="pt-BR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0328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Parâmetros e Argumentos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/>
          <a:lstStyle/>
          <a:p>
            <a:r>
              <a:rPr lang="pt-BR" dirty="0"/>
              <a:t>Os </a:t>
            </a:r>
            <a:r>
              <a:rPr lang="pt-BR" b="1" u="sng" dirty="0"/>
              <a:t>parâmetros</a:t>
            </a:r>
            <a:r>
              <a:rPr lang="pt-BR" dirty="0"/>
              <a:t> são nomes que aparecem na declaração de uma função:</a:t>
            </a:r>
          </a:p>
          <a:p>
            <a:pPr algn="ctr">
              <a:buNone/>
            </a:pPr>
            <a:r>
              <a:rPr lang="pt-BR" dirty="0" err="1">
                <a:solidFill>
                  <a:schemeClr val="tx2"/>
                </a:solidFill>
              </a:rPr>
              <a:t>void</a:t>
            </a:r>
            <a:r>
              <a:rPr lang="pt-BR" dirty="0"/>
              <a:t> </a:t>
            </a:r>
            <a:r>
              <a:rPr lang="pt-BR" dirty="0">
                <a:solidFill>
                  <a:schemeClr val="tx1"/>
                </a:solidFill>
              </a:rPr>
              <a:t>imprimir</a:t>
            </a:r>
            <a:r>
              <a:rPr lang="pt-BR" dirty="0"/>
              <a:t>(</a:t>
            </a:r>
            <a:r>
              <a:rPr lang="pt-BR" dirty="0" err="1">
                <a:solidFill>
                  <a:schemeClr val="tx2"/>
                </a:solidFill>
              </a:rPr>
              <a:t>int</a:t>
            </a:r>
            <a:r>
              <a:rPr lang="pt-BR" dirty="0"/>
              <a:t> </a:t>
            </a:r>
            <a:r>
              <a:rPr lang="pt-BR" dirty="0">
                <a:solidFill>
                  <a:schemeClr val="tx1"/>
                </a:solidFill>
              </a:rPr>
              <a:t>valor</a:t>
            </a:r>
            <a:r>
              <a:rPr lang="pt-BR" dirty="0"/>
              <a:t>) </a:t>
            </a:r>
          </a:p>
          <a:p>
            <a:pPr>
              <a:buNone/>
            </a:pPr>
            <a:endParaRPr lang="pt-BR" dirty="0"/>
          </a:p>
          <a:p>
            <a:r>
              <a:rPr lang="pt-BR" dirty="0"/>
              <a:t>Os </a:t>
            </a:r>
            <a:r>
              <a:rPr lang="pt-BR" b="1" u="sng" dirty="0"/>
              <a:t>argumentos</a:t>
            </a:r>
            <a:r>
              <a:rPr lang="pt-BR" dirty="0"/>
              <a:t> são expressões que aparecem na expressão de invocação da função:</a:t>
            </a:r>
          </a:p>
          <a:p>
            <a:endParaRPr lang="pt-BR" dirty="0"/>
          </a:p>
          <a:p>
            <a:pPr algn="ctr">
              <a:buNone/>
            </a:pPr>
            <a:r>
              <a:rPr lang="pt-BR" dirty="0">
                <a:solidFill>
                  <a:schemeClr val="tx1"/>
                </a:solidFill>
              </a:rPr>
              <a:t>imprimir</a:t>
            </a:r>
            <a:r>
              <a:rPr lang="pt-BR" dirty="0"/>
              <a:t>(</a:t>
            </a:r>
            <a:r>
              <a:rPr lang="pt-BR" dirty="0">
                <a:solidFill>
                  <a:srgbClr val="FF00FF"/>
                </a:solidFill>
              </a:rPr>
              <a:t>10</a:t>
            </a:r>
            <a:r>
              <a:rPr lang="pt-BR" dirty="0"/>
              <a:t>);</a:t>
            </a:r>
          </a:p>
          <a:p>
            <a:pPr algn="ctr">
              <a:buNone/>
            </a:pPr>
            <a:r>
              <a:rPr lang="pt-BR" dirty="0">
                <a:solidFill>
                  <a:schemeClr val="tx1"/>
                </a:solidFill>
              </a:rPr>
              <a:t>imprimir</a:t>
            </a:r>
            <a:r>
              <a:rPr lang="pt-BR" dirty="0"/>
              <a:t>(</a:t>
            </a:r>
            <a:r>
              <a:rPr lang="pt-BR" dirty="0">
                <a:solidFill>
                  <a:srgbClr val="FF00FF"/>
                </a:solidFill>
              </a:rPr>
              <a:t>8+2</a:t>
            </a:r>
            <a:r>
              <a:rPr lang="pt-BR" dirty="0"/>
              <a:t>);</a:t>
            </a:r>
          </a:p>
          <a:p>
            <a:pPr algn="ctr">
              <a:buNone/>
            </a:pPr>
            <a:r>
              <a:rPr lang="pt-BR" dirty="0">
                <a:solidFill>
                  <a:schemeClr val="tx1"/>
                </a:solidFill>
              </a:rPr>
              <a:t>Imprimir</a:t>
            </a:r>
            <a:r>
              <a:rPr lang="pt-BR" dirty="0"/>
              <a:t>(</a:t>
            </a:r>
            <a:r>
              <a:rPr lang="pt-BR" dirty="0">
                <a:solidFill>
                  <a:srgbClr val="FF00FF"/>
                </a:solidFill>
              </a:rPr>
              <a:t>2*5</a:t>
            </a:r>
            <a:r>
              <a:rPr lang="pt-BR" dirty="0"/>
              <a:t>);</a:t>
            </a:r>
          </a:p>
          <a:p>
            <a:pPr algn="ctr">
              <a:buNone/>
            </a:pPr>
            <a:endParaRPr lang="pt-BR" dirty="0"/>
          </a:p>
          <a:p>
            <a:pPr algn="ctr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Parâmetros e Argumentos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33400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Quando uma função é chamada, os argumentos da chamada são copiados para os parâmetros (formais) presentes na assinatura da função: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Parâmetros são como variáveis locais da função (não é necessário declarar novamente)</a:t>
            </a:r>
          </a:p>
          <a:p>
            <a:r>
              <a:rPr lang="pt-BR" dirty="0"/>
              <a:t>Não se deve declarar variáveis locais com o mesmo nome de parâmetros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048000"/>
            <a:ext cx="5629275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2" name="Grupo 31"/>
          <p:cNvGrpSpPr/>
          <p:nvPr/>
        </p:nvGrpSpPr>
        <p:grpSpPr>
          <a:xfrm>
            <a:off x="1676400" y="2971800"/>
            <a:ext cx="5715000" cy="1524000"/>
            <a:chOff x="1676400" y="2971800"/>
            <a:chExt cx="5715000" cy="1524000"/>
          </a:xfrm>
        </p:grpSpPr>
        <p:cxnSp>
          <p:nvCxnSpPr>
            <p:cNvPr id="9" name="Conector angulado 8"/>
            <p:cNvCxnSpPr/>
            <p:nvPr/>
          </p:nvCxnSpPr>
          <p:spPr>
            <a:xfrm rot="10800000">
              <a:off x="1676400" y="4191000"/>
              <a:ext cx="2971800" cy="304800"/>
            </a:xfrm>
            <a:prstGeom prst="bentConnector3">
              <a:avLst>
                <a:gd name="adj1" fmla="val 321"/>
              </a:avLst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angulado 15"/>
            <p:cNvCxnSpPr/>
            <p:nvPr/>
          </p:nvCxnSpPr>
          <p:spPr>
            <a:xfrm flipV="1">
              <a:off x="4953000" y="4191000"/>
              <a:ext cx="2438400" cy="304800"/>
            </a:xfrm>
            <a:prstGeom prst="bentConnector3">
              <a:avLst>
                <a:gd name="adj1" fmla="val -781"/>
              </a:avLst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angulado 23"/>
            <p:cNvCxnSpPr/>
            <p:nvPr/>
          </p:nvCxnSpPr>
          <p:spPr>
            <a:xfrm rot="10800000">
              <a:off x="5334000" y="2971800"/>
              <a:ext cx="2057400" cy="1219200"/>
            </a:xfrm>
            <a:prstGeom prst="bentConnector3">
              <a:avLst>
                <a:gd name="adj1" fmla="val 463"/>
              </a:avLst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angulado 25"/>
            <p:cNvCxnSpPr/>
            <p:nvPr/>
          </p:nvCxnSpPr>
          <p:spPr>
            <a:xfrm flipV="1">
              <a:off x="1676400" y="2971800"/>
              <a:ext cx="2438400" cy="1219200"/>
            </a:xfrm>
            <a:prstGeom prst="bentConnector3">
              <a:avLst>
                <a:gd name="adj1" fmla="val -391"/>
              </a:avLst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de seta reta 29"/>
            <p:cNvCxnSpPr/>
            <p:nvPr/>
          </p:nvCxnSpPr>
          <p:spPr>
            <a:xfrm rot="5400000">
              <a:off x="3952875" y="3124200"/>
              <a:ext cx="304800" cy="158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de seta reta 30"/>
            <p:cNvCxnSpPr/>
            <p:nvPr/>
          </p:nvCxnSpPr>
          <p:spPr>
            <a:xfrm rot="5400000">
              <a:off x="5191919" y="3123406"/>
              <a:ext cx="304800" cy="158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0768" y="2257719"/>
            <a:ext cx="421957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Escopo das Variáveis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Variáveis em escopos diferentes podem ter o mesmo nome, porém, referenciam endereços de memória diferentes!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2590800" y="5943600"/>
            <a:ext cx="304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Qual valor será impresso?</a:t>
            </a:r>
          </a:p>
        </p:txBody>
      </p:sp>
      <p:grpSp>
        <p:nvGrpSpPr>
          <p:cNvPr id="16" name="Grupo 15"/>
          <p:cNvGrpSpPr/>
          <p:nvPr/>
        </p:nvGrpSpPr>
        <p:grpSpPr>
          <a:xfrm>
            <a:off x="2286000" y="2952946"/>
            <a:ext cx="4191000" cy="1466654"/>
            <a:chOff x="2286000" y="2952946"/>
            <a:chExt cx="4191000" cy="1466654"/>
          </a:xfrm>
        </p:grpSpPr>
        <p:grpSp>
          <p:nvGrpSpPr>
            <p:cNvPr id="2" name="Grupo 25"/>
            <p:cNvGrpSpPr/>
            <p:nvPr/>
          </p:nvGrpSpPr>
          <p:grpSpPr>
            <a:xfrm>
              <a:off x="2286000" y="2952946"/>
              <a:ext cx="4191000" cy="1091607"/>
              <a:chOff x="113908" y="2121554"/>
              <a:chExt cx="4191000" cy="7277380"/>
            </a:xfrm>
          </p:grpSpPr>
          <p:sp>
            <p:nvSpPr>
              <p:cNvPr id="6" name="Retângulo 5"/>
              <p:cNvSpPr/>
              <p:nvPr/>
            </p:nvSpPr>
            <p:spPr>
              <a:xfrm>
                <a:off x="113908" y="2121554"/>
                <a:ext cx="1143000" cy="15240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" name="CaixaDeTexto 6"/>
              <p:cNvSpPr txBox="1"/>
              <p:nvPr/>
            </p:nvSpPr>
            <p:spPr>
              <a:xfrm>
                <a:off x="2018908" y="5295247"/>
                <a:ext cx="2286000" cy="410368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t-BR" sz="1700" dirty="0"/>
                  <a:t>Mesmo nome, porém são variáveis distintas</a:t>
                </a:r>
              </a:p>
            </p:txBody>
          </p:sp>
        </p:grpSp>
        <p:sp>
          <p:nvSpPr>
            <p:cNvPr id="14" name="Retângulo 13"/>
            <p:cNvSpPr/>
            <p:nvPr/>
          </p:nvSpPr>
          <p:spPr>
            <a:xfrm>
              <a:off x="2286000" y="4191000"/>
              <a:ext cx="1219200" cy="2286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438400"/>
            <a:ext cx="562927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Escopo das Variáveis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4637113"/>
          </a:xfrm>
        </p:spPr>
        <p:txBody>
          <a:bodyPr>
            <a:normAutofit/>
          </a:bodyPr>
          <a:lstStyle/>
          <a:p>
            <a:r>
              <a:rPr lang="pt-BR" dirty="0"/>
              <a:t>Uma variável de escopo local, com o mesmo nome de uma variável com escopo global oculta (sobrepõe) a de escopo global.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2590800" y="6019800"/>
            <a:ext cx="396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Quais valores serão impressos?</a:t>
            </a:r>
          </a:p>
        </p:txBody>
      </p:sp>
      <p:grpSp>
        <p:nvGrpSpPr>
          <p:cNvPr id="19" name="Grupo 18"/>
          <p:cNvGrpSpPr/>
          <p:nvPr/>
        </p:nvGrpSpPr>
        <p:grpSpPr>
          <a:xfrm>
            <a:off x="2286000" y="2924665"/>
            <a:ext cx="5029200" cy="2111610"/>
            <a:chOff x="2286000" y="2924665"/>
            <a:chExt cx="5029200" cy="2111610"/>
          </a:xfrm>
        </p:grpSpPr>
        <p:grpSp>
          <p:nvGrpSpPr>
            <p:cNvPr id="2" name="Grupo 15"/>
            <p:cNvGrpSpPr/>
            <p:nvPr/>
          </p:nvGrpSpPr>
          <p:grpSpPr>
            <a:xfrm>
              <a:off x="2286000" y="2924665"/>
              <a:ext cx="5029200" cy="2111610"/>
              <a:chOff x="2286000" y="2924665"/>
              <a:chExt cx="5029200" cy="2111610"/>
            </a:xfrm>
          </p:grpSpPr>
          <p:grpSp>
            <p:nvGrpSpPr>
              <p:cNvPr id="4" name="Grupo 25"/>
              <p:cNvGrpSpPr/>
              <p:nvPr/>
            </p:nvGrpSpPr>
            <p:grpSpPr>
              <a:xfrm>
                <a:off x="2286000" y="2924665"/>
                <a:ext cx="5029200" cy="2067298"/>
                <a:chOff x="113908" y="1933013"/>
                <a:chExt cx="5029200" cy="13781988"/>
              </a:xfrm>
            </p:grpSpPr>
            <p:sp>
              <p:nvSpPr>
                <p:cNvPr id="6" name="Retângulo 5"/>
                <p:cNvSpPr/>
                <p:nvPr/>
              </p:nvSpPr>
              <p:spPr>
                <a:xfrm>
                  <a:off x="113908" y="1933013"/>
                  <a:ext cx="1143000" cy="1524000"/>
                </a:xfrm>
                <a:prstGeom prst="rect">
                  <a:avLst/>
                </a:pr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" name="CaixaDeTexto 6"/>
                <p:cNvSpPr txBox="1"/>
                <p:nvPr/>
              </p:nvSpPr>
              <p:spPr>
                <a:xfrm>
                  <a:off x="2857108" y="9867247"/>
                  <a:ext cx="2286000" cy="5847754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accent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700" dirty="0"/>
                    <a:t>A variável de escopo local na </a:t>
                  </a:r>
                  <a:r>
                    <a:rPr lang="pt-BR" sz="1700" b="1" u="sng" dirty="0" err="1"/>
                    <a:t>main</a:t>
                  </a:r>
                  <a:r>
                    <a:rPr lang="pt-BR" sz="1700" dirty="0"/>
                    <a:t>, sobrepõe a de escopo global</a:t>
                  </a:r>
                </a:p>
              </p:txBody>
            </p:sp>
          </p:grpSp>
          <p:sp>
            <p:nvSpPr>
              <p:cNvPr id="14" name="Retângulo 13"/>
              <p:cNvSpPr/>
              <p:nvPr/>
            </p:nvSpPr>
            <p:spPr>
              <a:xfrm>
                <a:off x="2714919" y="4807675"/>
                <a:ext cx="1219200" cy="2286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cxnSp>
          <p:nvCxnSpPr>
            <p:cNvPr id="15" name="Conector de seta reta 14"/>
            <p:cNvCxnSpPr>
              <a:stCxn id="7" idx="1"/>
            </p:cNvCxnSpPr>
            <p:nvPr/>
          </p:nvCxnSpPr>
          <p:spPr>
            <a:xfrm rot="10800000" flipV="1">
              <a:off x="3962400" y="4553381"/>
              <a:ext cx="1066800" cy="399617"/>
            </a:xfrm>
            <a:prstGeom prst="straightConnector1">
              <a:avLst/>
            </a:prstGeom>
            <a:noFill/>
            <a:ln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de seta reta 16"/>
            <p:cNvCxnSpPr>
              <a:stCxn id="7" idx="1"/>
              <a:endCxn id="6" idx="3"/>
            </p:cNvCxnSpPr>
            <p:nvPr/>
          </p:nvCxnSpPr>
          <p:spPr>
            <a:xfrm rot="10800000">
              <a:off x="3429000" y="3038966"/>
              <a:ext cx="1600200" cy="1514417"/>
            </a:xfrm>
            <a:prstGeom prst="straightConnector1">
              <a:avLst/>
            </a:prstGeom>
            <a:noFill/>
            <a:ln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23" name="Grupo 22"/>
          <p:cNvGrpSpPr/>
          <p:nvPr/>
        </p:nvGrpSpPr>
        <p:grpSpPr>
          <a:xfrm>
            <a:off x="6248400" y="5410200"/>
            <a:ext cx="2590800" cy="844153"/>
            <a:chOff x="6248400" y="5410200"/>
            <a:chExt cx="2590800" cy="844153"/>
          </a:xfrm>
        </p:grpSpPr>
        <p:cxnSp>
          <p:nvCxnSpPr>
            <p:cNvPr id="21" name="Conector de seta reta 20"/>
            <p:cNvCxnSpPr/>
            <p:nvPr/>
          </p:nvCxnSpPr>
          <p:spPr>
            <a:xfrm rot="16200000" flipV="1">
              <a:off x="6100791" y="5557809"/>
              <a:ext cx="600018" cy="304800"/>
            </a:xfrm>
            <a:prstGeom prst="straightConnector1">
              <a:avLst/>
            </a:prstGeom>
            <a:noFill/>
            <a:ln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6553200" y="5638800"/>
              <a:ext cx="2286000" cy="61555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dirty="0"/>
                <a:t>Referência a variável local</a:t>
              </a:r>
            </a:p>
          </p:txBody>
        </p:sp>
      </p:grpSp>
      <p:grpSp>
        <p:nvGrpSpPr>
          <p:cNvPr id="27" name="Grupo 26"/>
          <p:cNvGrpSpPr/>
          <p:nvPr/>
        </p:nvGrpSpPr>
        <p:grpSpPr>
          <a:xfrm>
            <a:off x="6553200" y="2667000"/>
            <a:ext cx="2286000" cy="1066801"/>
            <a:chOff x="6553200" y="5638800"/>
            <a:chExt cx="2286000" cy="1066801"/>
          </a:xfrm>
        </p:grpSpPr>
        <p:cxnSp>
          <p:nvCxnSpPr>
            <p:cNvPr id="29" name="Conector de seta reta 28"/>
            <p:cNvCxnSpPr>
              <a:stCxn id="28" idx="2"/>
            </p:cNvCxnSpPr>
            <p:nvPr/>
          </p:nvCxnSpPr>
          <p:spPr>
            <a:xfrm rot="5400000">
              <a:off x="7089576" y="6098977"/>
              <a:ext cx="451249" cy="762000"/>
            </a:xfrm>
            <a:prstGeom prst="straightConnector1">
              <a:avLst/>
            </a:prstGeom>
            <a:noFill/>
            <a:ln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8" name="CaixaDeTexto 27"/>
            <p:cNvSpPr txBox="1"/>
            <p:nvPr/>
          </p:nvSpPr>
          <p:spPr>
            <a:xfrm>
              <a:off x="6553200" y="5638800"/>
              <a:ext cx="2286000" cy="61555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700" dirty="0"/>
                <a:t>Referência a variável global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Ordem da Definição de Funções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95300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Onde uma função deve ser definida?</a:t>
            </a:r>
          </a:p>
          <a:p>
            <a:pPr lvl="1"/>
            <a:r>
              <a:rPr lang="pt-BR" dirty="0"/>
              <a:t>Antes da </a:t>
            </a:r>
            <a:r>
              <a:rPr lang="pt-BR" b="1" dirty="0" err="1"/>
              <a:t>main</a:t>
            </a:r>
            <a:r>
              <a:rPr lang="pt-BR" dirty="0"/>
              <a:t>; ou</a:t>
            </a:r>
          </a:p>
          <a:p>
            <a:pPr lvl="1"/>
            <a:r>
              <a:rPr lang="pt-BR" dirty="0"/>
              <a:t>Depois da </a:t>
            </a:r>
            <a:r>
              <a:rPr lang="pt-BR" b="1" dirty="0" err="1"/>
              <a:t>main</a:t>
            </a:r>
            <a:r>
              <a:rPr lang="pt-BR" dirty="0"/>
              <a:t>, desde que sua </a:t>
            </a:r>
            <a:r>
              <a:rPr lang="pt-BR" b="1" u="sng" dirty="0"/>
              <a:t>assinatura</a:t>
            </a:r>
            <a:r>
              <a:rPr lang="pt-BR" dirty="0"/>
              <a:t> seja declarada antes da </a:t>
            </a:r>
            <a:r>
              <a:rPr lang="pt-BR" b="1" dirty="0" err="1"/>
              <a:t>main</a:t>
            </a:r>
            <a:r>
              <a:rPr lang="pt-BR" dirty="0"/>
              <a:t>.</a:t>
            </a:r>
          </a:p>
          <a:p>
            <a:r>
              <a:rPr lang="pt-BR" dirty="0"/>
              <a:t>A assinatura de uma função deve indicar: </a:t>
            </a:r>
          </a:p>
          <a:p>
            <a:pPr lvl="1"/>
            <a:r>
              <a:rPr lang="pt-BR" dirty="0"/>
              <a:t>seu nome;</a:t>
            </a:r>
          </a:p>
          <a:p>
            <a:pPr lvl="1"/>
            <a:r>
              <a:rPr lang="pt-BR" dirty="0"/>
              <a:t>Os tipos das entradas;</a:t>
            </a:r>
          </a:p>
          <a:p>
            <a:pPr lvl="1"/>
            <a:r>
              <a:rPr lang="pt-BR" dirty="0"/>
              <a:t>O tipo da saída.</a:t>
            </a:r>
          </a:p>
          <a:p>
            <a:r>
              <a:rPr lang="pt-BR" dirty="0"/>
              <a:t>Ex.: Função “segundos”:</a:t>
            </a:r>
          </a:p>
          <a:p>
            <a:pPr lvl="1"/>
            <a:r>
              <a:rPr lang="pt-BR" dirty="0"/>
              <a:t>Transforma horas e minutos</a:t>
            </a:r>
          </a:p>
          <a:p>
            <a:pPr lvl="1">
              <a:buNone/>
            </a:pPr>
            <a:r>
              <a:rPr lang="pt-BR" dirty="0"/>
              <a:t>em segundos.</a:t>
            </a:r>
          </a:p>
          <a:p>
            <a:endParaRPr lang="pt-BR" dirty="0"/>
          </a:p>
          <a:p>
            <a:r>
              <a:rPr lang="sv-SE" dirty="0"/>
              <a:t>Assinatura da função ”segundos”:</a:t>
            </a:r>
          </a:p>
          <a:p>
            <a:pPr lvl="1"/>
            <a:r>
              <a:rPr lang="sv-SE" dirty="0"/>
              <a:t>O nome dos parâmetros é opcional:</a:t>
            </a:r>
          </a:p>
          <a:p>
            <a:pPr algn="ctr">
              <a:buNone/>
            </a:pPr>
            <a:endParaRPr lang="pt-BR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4114800"/>
            <a:ext cx="373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5334000"/>
            <a:ext cx="2647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57150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Ordem da Definição de Funções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Onde uma função deve ser definida?</a:t>
            </a:r>
          </a:p>
          <a:p>
            <a:pPr lvl="1"/>
            <a:r>
              <a:rPr lang="pt-BR" dirty="0"/>
              <a:t>Antes da </a:t>
            </a:r>
            <a:r>
              <a:rPr lang="pt-BR" b="1" dirty="0" err="1"/>
              <a:t>main</a:t>
            </a:r>
            <a:r>
              <a:rPr lang="pt-BR" dirty="0"/>
              <a:t>: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514600"/>
            <a:ext cx="61912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Ordem da Definição de Funções</a:t>
            </a: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dirty="0"/>
              <a:t>Onde uma função deve ser definida?</a:t>
            </a:r>
          </a:p>
          <a:p>
            <a:pPr lvl="1"/>
            <a:r>
              <a:rPr lang="pt-BR" dirty="0"/>
              <a:t>Depois da </a:t>
            </a:r>
            <a:r>
              <a:rPr lang="pt-BR" b="1" dirty="0" err="1"/>
              <a:t>main</a:t>
            </a:r>
            <a:r>
              <a:rPr lang="pt-BR" dirty="0"/>
              <a:t> com declaração prévia da assinatura: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86000"/>
            <a:ext cx="61912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ixaDeTexto 4"/>
          <p:cNvSpPr txBox="1"/>
          <p:nvPr/>
        </p:nvSpPr>
        <p:spPr>
          <a:xfrm>
            <a:off x="5867400" y="4495800"/>
            <a:ext cx="2514600" cy="175432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8A2626"/>
                </a:solidFill>
              </a:rPr>
              <a:t>A regra básica é que o compilador precisa encontrar a </a:t>
            </a:r>
            <a:r>
              <a:rPr lang="pt-BR" b="1" u="sng" dirty="0">
                <a:solidFill>
                  <a:srgbClr val="8A2626"/>
                </a:solidFill>
              </a:rPr>
              <a:t>definição de uma função</a:t>
            </a:r>
            <a:r>
              <a:rPr lang="pt-BR" dirty="0">
                <a:solidFill>
                  <a:srgbClr val="8A2626"/>
                </a:solidFill>
              </a:rPr>
              <a:t> ou sua </a:t>
            </a:r>
            <a:r>
              <a:rPr lang="pt-BR" b="1" u="sng" dirty="0">
                <a:solidFill>
                  <a:srgbClr val="8A2626"/>
                </a:solidFill>
              </a:rPr>
              <a:t>assinatura</a:t>
            </a:r>
            <a:r>
              <a:rPr lang="pt-BR" dirty="0">
                <a:solidFill>
                  <a:srgbClr val="8A2626"/>
                </a:solidFill>
              </a:rPr>
              <a:t> </a:t>
            </a:r>
            <a:r>
              <a:rPr lang="pt-BR" b="1" u="sng" dirty="0">
                <a:solidFill>
                  <a:srgbClr val="8A2626"/>
                </a:solidFill>
              </a:rPr>
              <a:t>antes</a:t>
            </a:r>
            <a:r>
              <a:rPr lang="pt-BR" dirty="0">
                <a:solidFill>
                  <a:srgbClr val="8A2626"/>
                </a:solidFill>
              </a:rPr>
              <a:t> de encontrar sua </a:t>
            </a:r>
            <a:r>
              <a:rPr lang="pt-BR" b="1" u="sng" dirty="0">
                <a:solidFill>
                  <a:srgbClr val="8A2626"/>
                </a:solidFill>
              </a:rPr>
              <a:t>chamada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3429000" y="2209800"/>
            <a:ext cx="5257800" cy="646331"/>
            <a:chOff x="1056968" y="3493532"/>
            <a:chExt cx="5257800" cy="646331"/>
          </a:xfrm>
        </p:grpSpPr>
        <p:sp>
          <p:nvSpPr>
            <p:cNvPr id="7" name="CaixaDeTexto 6"/>
            <p:cNvSpPr txBox="1"/>
            <p:nvPr/>
          </p:nvSpPr>
          <p:spPr>
            <a:xfrm>
              <a:off x="3038168" y="3493532"/>
              <a:ext cx="3276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Assinatura da função antes da chamada</a:t>
              </a:r>
            </a:p>
          </p:txBody>
        </p:sp>
        <p:cxnSp>
          <p:nvCxnSpPr>
            <p:cNvPr id="8" name="Conector de seta reta 7"/>
            <p:cNvCxnSpPr>
              <a:stCxn id="7" idx="1"/>
            </p:cNvCxnSpPr>
            <p:nvPr/>
          </p:nvCxnSpPr>
          <p:spPr>
            <a:xfrm rot="10800000">
              <a:off x="1056968" y="3798332"/>
              <a:ext cx="1981200" cy="18366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o 13"/>
          <p:cNvGrpSpPr/>
          <p:nvPr/>
        </p:nvGrpSpPr>
        <p:grpSpPr>
          <a:xfrm>
            <a:off x="2286000" y="5410200"/>
            <a:ext cx="2286000" cy="1255931"/>
            <a:chOff x="3038168" y="3112532"/>
            <a:chExt cx="2286000" cy="1255931"/>
          </a:xfrm>
        </p:grpSpPr>
        <p:sp>
          <p:nvSpPr>
            <p:cNvPr id="15" name="CaixaDeTexto 14"/>
            <p:cNvSpPr txBox="1"/>
            <p:nvPr/>
          </p:nvSpPr>
          <p:spPr>
            <a:xfrm>
              <a:off x="3038168" y="3722132"/>
              <a:ext cx="2286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Declaração da função após a chamada. </a:t>
              </a:r>
            </a:p>
          </p:txBody>
        </p:sp>
        <p:cxnSp>
          <p:nvCxnSpPr>
            <p:cNvPr id="16" name="Conector de seta reta 15"/>
            <p:cNvCxnSpPr>
              <a:stCxn id="15" idx="0"/>
            </p:cNvCxnSpPr>
            <p:nvPr/>
          </p:nvCxnSpPr>
          <p:spPr>
            <a:xfrm rot="16200000" flipV="1">
              <a:off x="3723968" y="3264932"/>
              <a:ext cx="609600" cy="30480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o 25"/>
          <p:cNvGrpSpPr/>
          <p:nvPr/>
        </p:nvGrpSpPr>
        <p:grpSpPr>
          <a:xfrm>
            <a:off x="4419600" y="3429000"/>
            <a:ext cx="4038600" cy="369332"/>
            <a:chOff x="1056968" y="3493532"/>
            <a:chExt cx="4038600" cy="369332"/>
          </a:xfrm>
        </p:grpSpPr>
        <p:sp>
          <p:nvSpPr>
            <p:cNvPr id="27" name="CaixaDeTexto 26"/>
            <p:cNvSpPr txBox="1"/>
            <p:nvPr/>
          </p:nvSpPr>
          <p:spPr>
            <a:xfrm>
              <a:off x="3038168" y="3493532"/>
              <a:ext cx="2057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Chamada da função</a:t>
              </a:r>
            </a:p>
          </p:txBody>
        </p:sp>
        <p:cxnSp>
          <p:nvCxnSpPr>
            <p:cNvPr id="28" name="Conector de seta reta 27"/>
            <p:cNvCxnSpPr>
              <a:stCxn id="27" idx="1"/>
            </p:cNvCxnSpPr>
            <p:nvPr/>
          </p:nvCxnSpPr>
          <p:spPr>
            <a:xfrm rot="10800000" flipV="1">
              <a:off x="1056968" y="3678198"/>
              <a:ext cx="1981200" cy="12013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1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pt-BR" altLang="en-US" dirty="0"/>
              <a:t>Atividade vista em aulas anteriores:</a:t>
            </a:r>
          </a:p>
          <a:p>
            <a:pPr marL="457200" indent="-457200">
              <a:lnSpc>
                <a:spcPct val="90000"/>
              </a:lnSpc>
              <a:buNone/>
            </a:pPr>
            <a:endParaRPr lang="pt-BR" altLang="en-US" dirty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pt-BR" altLang="en-US" dirty="0"/>
              <a:t>Escreva um algoritmo que lê 50 números inteiros e em seguida mostra a soma de todos os ímpares lidos.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pt-BR" altLang="en-US" dirty="0"/>
              <a:t>Altere o algoritmo anterior para que ele considere apenas a soma dos ímpares que estejam entre 100 e 200.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pt-BR" altLang="en-US" dirty="0"/>
              <a:t>Construa um algoritmo que leia um conjunto de 20 números inteiros e mostre qual foi o maior e o menor valor fornecido.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pt-BR" altLang="en-US" dirty="0"/>
              <a:t>Altere o programa anterior para que ele não permita a entrada de valores negativos.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1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2578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</a:pPr>
            <a:r>
              <a:rPr lang="pt-BR" altLang="en-US" dirty="0"/>
              <a:t>Faça um programa que leia dois valores inteiros </a:t>
            </a:r>
            <a:r>
              <a:rPr lang="pt-BR" altLang="en-US" dirty="0" err="1"/>
              <a:t>x</a:t>
            </a:r>
            <a:r>
              <a:rPr lang="pt-BR" altLang="en-US" dirty="0"/>
              <a:t> e </a:t>
            </a:r>
            <a:r>
              <a:rPr lang="pt-BR" altLang="en-US" dirty="0" err="1"/>
              <a:t>y</a:t>
            </a:r>
            <a:r>
              <a:rPr lang="pt-BR" altLang="en-US" dirty="0"/>
              <a:t> entre 0 e 1000. Encontre o maior entre eles e imprima:</a:t>
            </a:r>
          </a:p>
          <a:p>
            <a:pPr marL="857250" lvl="1" indent="-457200">
              <a:lnSpc>
                <a:spcPct val="90000"/>
              </a:lnSpc>
            </a:pPr>
            <a:r>
              <a:rPr lang="pt-BR" altLang="en-US" dirty="0"/>
              <a:t>O percentual do menor em relação ao maior</a:t>
            </a:r>
          </a:p>
          <a:p>
            <a:pPr marL="857250" lvl="1" indent="-457200">
              <a:lnSpc>
                <a:spcPct val="90000"/>
              </a:lnSpc>
            </a:pPr>
            <a:r>
              <a:rPr lang="pt-BR" altLang="en-US" dirty="0"/>
              <a:t>O modulo da diferença entre o maior e o menor</a:t>
            </a:r>
          </a:p>
          <a:p>
            <a:pPr marL="0" indent="0">
              <a:lnSpc>
                <a:spcPct val="90000"/>
              </a:lnSpc>
              <a:buNone/>
            </a:pPr>
            <a:endParaRPr lang="pt-BR" altLang="en-US" dirty="0"/>
          </a:p>
          <a:p>
            <a:pPr marL="457200" indent="-457200">
              <a:lnSpc>
                <a:spcPct val="90000"/>
              </a:lnSpc>
            </a:pPr>
            <a:r>
              <a:rPr lang="pt-BR" altLang="en-US" dirty="0"/>
              <a:t>Altere o programa anterior para que utilize três funções:</a:t>
            </a:r>
          </a:p>
          <a:p>
            <a:pPr marL="1257300" lvl="2" indent="-457200">
              <a:lnSpc>
                <a:spcPct val="90000"/>
              </a:lnSpc>
              <a:buNone/>
            </a:pPr>
            <a:r>
              <a:rPr lang="pt-BR" altLang="en-US" sz="2000" dirty="0"/>
              <a:t>a) </a:t>
            </a:r>
            <a:r>
              <a:rPr lang="pt-BR" altLang="en-US" sz="2000" b="1" dirty="0" err="1"/>
              <a:t>scanIntIntervalo</a:t>
            </a:r>
            <a:r>
              <a:rPr lang="pt-BR" altLang="en-US" sz="2000" dirty="0"/>
              <a:t>: Função para ler inteiros do teclado garantido que eles estejam dentro de um intervalo pré-determinado;</a:t>
            </a:r>
          </a:p>
          <a:p>
            <a:pPr marL="1257300" lvl="2" indent="-457200">
              <a:lnSpc>
                <a:spcPct val="90000"/>
              </a:lnSpc>
              <a:buNone/>
            </a:pPr>
            <a:r>
              <a:rPr lang="pt-BR" altLang="en-US" sz="2000" dirty="0"/>
              <a:t>b) </a:t>
            </a:r>
            <a:r>
              <a:rPr lang="pt-BR" altLang="en-US" sz="2000" b="1" dirty="0"/>
              <a:t>percentual</a:t>
            </a:r>
            <a:r>
              <a:rPr lang="pt-BR" altLang="en-US" sz="2000" dirty="0"/>
              <a:t>: Função para calcular o percentual:  100*valor/total</a:t>
            </a:r>
          </a:p>
          <a:p>
            <a:pPr marL="1257300" lvl="2" indent="-457200">
              <a:lnSpc>
                <a:spcPct val="90000"/>
              </a:lnSpc>
              <a:buNone/>
            </a:pPr>
            <a:r>
              <a:rPr lang="pt-BR" altLang="en-US" sz="2000" dirty="0"/>
              <a:t>c) </a:t>
            </a:r>
            <a:r>
              <a:rPr lang="pt-BR" altLang="en-US" sz="2000" b="1" dirty="0" err="1"/>
              <a:t>absdif</a:t>
            </a:r>
            <a:r>
              <a:rPr lang="pt-BR" altLang="en-US" sz="2000" dirty="0"/>
              <a:t>: Função que retorna o valor absoluto da diferença entre dois números reais.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Programação Modular</a:t>
            </a: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r>
              <a:rPr lang="pt-BR" dirty="0"/>
              <a:t>Vantagens:</a:t>
            </a:r>
          </a:p>
          <a:p>
            <a:pPr lvl="1"/>
            <a:r>
              <a:rPr lang="pt-BR" dirty="0"/>
              <a:t>Módulos podem ser escritos uma vez apenas e reutilizados sempre que necessário</a:t>
            </a:r>
          </a:p>
          <a:p>
            <a:pPr lvl="1"/>
            <a:r>
              <a:rPr lang="pt-BR" dirty="0"/>
              <a:t>Módulos podem ser compostos para solucionar problemas cada vez complexos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/>
              <a:t>Facilita a manutenção: um erro corrigido em um módulo reflete em todos os lugares onde esse módulo é utilizado;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124200"/>
            <a:ext cx="1981200" cy="2389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8350" y="3048000"/>
            <a:ext cx="1924050" cy="232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eta para a direita 8"/>
          <p:cNvSpPr/>
          <p:nvPr/>
        </p:nvSpPr>
        <p:spPr>
          <a:xfrm>
            <a:off x="4038600" y="4038600"/>
            <a:ext cx="1524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Composição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1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257800"/>
          </a:xfrm>
        </p:spPr>
        <p:txBody>
          <a:bodyPr>
            <a:noAutofit/>
          </a:bodyPr>
          <a:lstStyle/>
          <a:p>
            <a:r>
              <a:rPr lang="pt-BR" sz="1800" dirty="0"/>
              <a:t>Um centro materno-infantil deseja criar um programa para recomendar aos médicos sobre o tipo de parto a ser adotado. O mecanismo de recomendação utiliza o peso do feto e quantidade de semanas de gestação para sugerir o tipo de parto mais indicado. Desenvolva um programa na linguagem C, o qual deverá:</a:t>
            </a:r>
          </a:p>
          <a:p>
            <a:pPr lvl="0"/>
            <a:r>
              <a:rPr lang="pt-BR" sz="1800" dirty="0"/>
              <a:t>Ler o peso do feto em gramas e a quantidade de semanas da gestação. Caso o peso do feto seja inferior que 100 gramas ou a quantidade de semanas menor que 28, o programa deverá exibir a mensagem "Parto não deverá ser realizado, reavaliar clinicamente" e encerrar a execução.</a:t>
            </a:r>
          </a:p>
          <a:p>
            <a:r>
              <a:rPr lang="pt-BR" sz="1800" dirty="0"/>
              <a:t> Caso contrário, o programa deverá calcular a quantidade de meses (considerar 4 semanas para cada mês) do feto e exibir uma das recomendações abaixo:</a:t>
            </a:r>
          </a:p>
          <a:p>
            <a:pPr lvl="1"/>
            <a:r>
              <a:rPr lang="pt-BR" sz="1400" dirty="0"/>
              <a:t>Peso superior a 2.500 gramas e com mais de 7 meses: "Parto normal";</a:t>
            </a:r>
          </a:p>
          <a:p>
            <a:pPr lvl="1"/>
            <a:r>
              <a:rPr lang="pt-BR" sz="1400" dirty="0"/>
              <a:t>Peso superior a 2.500 gramas e abaixo ou com 7 meses: "Parto Cesariana";</a:t>
            </a:r>
          </a:p>
          <a:p>
            <a:pPr lvl="1"/>
            <a:r>
              <a:rPr lang="pt-BR" sz="1400" dirty="0"/>
              <a:t>Entre 2.000 gramas e 1.500 gramas e acima de 9 meses: "Parto normal";</a:t>
            </a:r>
          </a:p>
          <a:p>
            <a:pPr lvl="1"/>
            <a:r>
              <a:rPr lang="pt-BR" sz="1400" dirty="0"/>
              <a:t>Qualquer outra combinação, "Parto Cesariana".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2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257800"/>
          </a:xfrm>
        </p:spPr>
        <p:txBody>
          <a:bodyPr>
            <a:noAutofit/>
          </a:bodyPr>
          <a:lstStyle/>
          <a:p>
            <a:r>
              <a:rPr lang="pt-BR" sz="1800" dirty="0"/>
              <a:t>Um número perfeito é um número inteiro para o qual a soma de todos os seus divisores positivos próprios (excluindo ele mesmo) é igual ao próprio número. Por exemplo, o número 6 é um número perfeito, pois: 6 = 1 + 2 + 3. O próximo número perfeito é o 28, pois: 28 = 1 + 2 + 4 + 7 + 14. </a:t>
            </a:r>
          </a:p>
          <a:p>
            <a:r>
              <a:rPr lang="pt-BR" sz="1800" dirty="0"/>
              <a:t>A matemática ainda não sabe se a quantidade de números perfeitos pares é ou não finita. Não se sabe também se existem números perfeitos ímpares. Escreva um programa em C que realize as seguintes operações: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sz="1400" dirty="0"/>
              <a:t>Leia um número inteiro e verifique se ele é par, caso seja impar obrigue o usuário a digitar outro número até que um número par seja digitado;</a:t>
            </a:r>
          </a:p>
          <a:p>
            <a:pPr marL="800100" lvl="1" indent="-342900">
              <a:buFont typeface="+mj-lt"/>
              <a:buAutoNum type="alphaLcParenR"/>
            </a:pPr>
            <a:r>
              <a:rPr lang="pt-BR" sz="1400" dirty="0"/>
              <a:t>Verifique se o número digitado é perfeito e imprima uma mensagem tela indicando se o número digitado é perfeito ou não.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3 - Fatorial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en-US" dirty="0"/>
              <a:t>Na matemática, o fatorial de um número natural n, representado por n!, é o produto de todos os inteiros positivos menores ou iguais a n.</a:t>
            </a:r>
          </a:p>
          <a:p>
            <a:r>
              <a:rPr lang="pt-BR" altLang="en-US" dirty="0"/>
              <a:t>Construa uma função que receba como parâmetro n e retorne o fatorial de n:</a:t>
            </a:r>
          </a:p>
          <a:p>
            <a:pPr algn="ctr">
              <a:buNone/>
            </a:pPr>
            <a:r>
              <a:rPr lang="pt-BR" altLang="en-US" dirty="0" err="1">
                <a:solidFill>
                  <a:schemeClr val="tx2"/>
                </a:solidFill>
              </a:rPr>
              <a:t>int</a:t>
            </a:r>
            <a:r>
              <a:rPr lang="pt-BR" altLang="en-US" dirty="0"/>
              <a:t> </a:t>
            </a:r>
            <a:r>
              <a:rPr lang="pt-BR" altLang="en-US" dirty="0" err="1">
                <a:solidFill>
                  <a:schemeClr val="tx1"/>
                </a:solidFill>
              </a:rPr>
              <a:t>fat</a:t>
            </a:r>
            <a:r>
              <a:rPr lang="pt-BR" altLang="en-US" dirty="0"/>
              <a:t>(</a:t>
            </a:r>
            <a:r>
              <a:rPr lang="pt-BR" altLang="en-US" dirty="0" err="1">
                <a:solidFill>
                  <a:schemeClr val="tx2"/>
                </a:solidFill>
              </a:rPr>
              <a:t>int</a:t>
            </a:r>
            <a:r>
              <a:rPr lang="pt-BR" altLang="en-US" dirty="0"/>
              <a:t> </a:t>
            </a:r>
            <a:r>
              <a:rPr lang="pt-BR" altLang="en-US" dirty="0">
                <a:solidFill>
                  <a:schemeClr val="tx1"/>
                </a:solidFill>
              </a:rPr>
              <a:t>n</a:t>
            </a:r>
            <a:r>
              <a:rPr lang="pt-BR" altLang="en-US" dirty="0"/>
              <a:t>)  </a:t>
            </a:r>
            <a:r>
              <a:rPr lang="pt-BR" altLang="en-US" dirty="0">
                <a:solidFill>
                  <a:schemeClr val="bg1">
                    <a:lumMod val="50000"/>
                  </a:schemeClr>
                </a:solidFill>
              </a:rPr>
              <a:t>//Recebe </a:t>
            </a:r>
            <a:r>
              <a:rPr lang="pt-BR" altLang="en-US" i="1" dirty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pt-BR" altLang="en-US" dirty="0">
                <a:solidFill>
                  <a:schemeClr val="bg1">
                    <a:lumMod val="50000"/>
                  </a:schemeClr>
                </a:solidFill>
              </a:rPr>
              <a:t> como parâmetro e retorna n!</a:t>
            </a:r>
          </a:p>
          <a:p>
            <a:pPr algn="ctr">
              <a:buNone/>
            </a:pPr>
            <a:endParaRPr lang="pt-BR" alt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pt-BR" altLang="en-US" dirty="0"/>
          </a:p>
          <a:p>
            <a:endParaRPr lang="pt-BR" alt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2133600" y="44958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C00000"/>
                </a:solidFill>
              </a:rPr>
              <a:t>Obs.: Utilize laço e variáveis locais!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4 - </a:t>
            </a:r>
            <a:r>
              <a:rPr lang="pt-BR" altLang="en-US" dirty="0" err="1"/>
              <a:t>Fibonacci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altLang="en-US" dirty="0"/>
              <a:t>Na matemática, a sequência de </a:t>
            </a:r>
            <a:r>
              <a:rPr lang="pt-BR" altLang="en-US" dirty="0" err="1"/>
              <a:t>Fibonacci</a:t>
            </a:r>
            <a:r>
              <a:rPr lang="pt-BR" altLang="en-US" dirty="0"/>
              <a:t>, é uma sequência de números inteiros, começando normalmente por 0 e 1, na qual, cada termo subsequente (numero de </a:t>
            </a:r>
            <a:r>
              <a:rPr lang="pt-BR" altLang="en-US" dirty="0" err="1"/>
              <a:t>Fibonacci</a:t>
            </a:r>
            <a:r>
              <a:rPr lang="pt-BR" altLang="en-US" dirty="0"/>
              <a:t>) corresponde a soma dos dois anteriores.</a:t>
            </a:r>
          </a:p>
          <a:p>
            <a:r>
              <a:rPr lang="pt-BR" altLang="en-US" dirty="0"/>
              <a:t>A sequência recebeu o nome do matemático italiano Leonardo de Pisa, mais conhecido por </a:t>
            </a:r>
            <a:r>
              <a:rPr lang="pt-BR" altLang="en-US" dirty="0" err="1"/>
              <a:t>Fibonacci</a:t>
            </a:r>
            <a:r>
              <a:rPr lang="pt-BR" altLang="en-US" dirty="0"/>
              <a:t>, que descreveu, no ano de 1202, o crescimento de uma população de coelhos, a partir desta.</a:t>
            </a:r>
          </a:p>
          <a:p>
            <a:r>
              <a:rPr lang="pt-BR" altLang="en-US" dirty="0"/>
              <a:t>Tal sequência já era no entanto, conhecida na antiguidade.</a:t>
            </a:r>
          </a:p>
          <a:p>
            <a:r>
              <a:rPr lang="pt-BR" altLang="en-US" dirty="0"/>
              <a:t>Os números de </a:t>
            </a:r>
            <a:r>
              <a:rPr lang="pt-BR" altLang="en-US" dirty="0" err="1"/>
              <a:t>Fibonacci</a:t>
            </a:r>
            <a:r>
              <a:rPr lang="pt-BR" altLang="en-US" dirty="0"/>
              <a:t> são, portanto, os números que compõem a seguinte sequência:</a:t>
            </a:r>
          </a:p>
          <a:p>
            <a:pPr lvl="1"/>
            <a:r>
              <a:rPr lang="pt-BR" altLang="en-US" dirty="0"/>
              <a:t>1, 1, 2, 3, 5, 8, 13, 21, 34, 55, 89, 144, 233, 377...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4 - </a:t>
            </a:r>
            <a:r>
              <a:rPr lang="pt-BR" altLang="en-US" dirty="0" err="1"/>
              <a:t>Fibonacci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en-US" dirty="0"/>
              <a:t>Assim, o número de </a:t>
            </a:r>
            <a:r>
              <a:rPr lang="pt-BR" altLang="en-US" dirty="0" err="1"/>
              <a:t>Fibonacci</a:t>
            </a:r>
            <a:r>
              <a:rPr lang="pt-BR" altLang="en-US" dirty="0"/>
              <a:t> </a:t>
            </a:r>
            <a:r>
              <a:rPr lang="pt-BR" altLang="en-US" dirty="0" err="1"/>
              <a:t>Fn</a:t>
            </a:r>
            <a:r>
              <a:rPr lang="pt-BR" altLang="en-US" dirty="0"/>
              <a:t> para n&gt;0 é definido da seguinte maneira:</a:t>
            </a:r>
          </a:p>
          <a:p>
            <a:pPr lvl="1"/>
            <a:r>
              <a:rPr lang="pt-BR" altLang="en-US" dirty="0"/>
              <a:t>F</a:t>
            </a:r>
            <a:r>
              <a:rPr lang="pt-BR" altLang="en-US" baseline="-25000" dirty="0"/>
              <a:t>1</a:t>
            </a:r>
            <a:r>
              <a:rPr lang="pt-BR" altLang="en-US" dirty="0"/>
              <a:t> = 1</a:t>
            </a:r>
          </a:p>
          <a:p>
            <a:pPr lvl="1"/>
            <a:r>
              <a:rPr lang="pt-BR" altLang="en-US" dirty="0"/>
              <a:t>F</a:t>
            </a:r>
            <a:r>
              <a:rPr lang="pt-BR" altLang="en-US" baseline="-25000" dirty="0"/>
              <a:t>2</a:t>
            </a:r>
            <a:r>
              <a:rPr lang="pt-BR" altLang="en-US" dirty="0"/>
              <a:t> = 1</a:t>
            </a:r>
          </a:p>
          <a:p>
            <a:pPr lvl="1"/>
            <a:r>
              <a:rPr lang="pt-BR" altLang="en-US" dirty="0" err="1"/>
              <a:t>F</a:t>
            </a:r>
            <a:r>
              <a:rPr lang="pt-BR" altLang="en-US" baseline="-25000" dirty="0" err="1"/>
              <a:t>n</a:t>
            </a:r>
            <a:r>
              <a:rPr lang="pt-BR" altLang="en-US" dirty="0"/>
              <a:t> = </a:t>
            </a:r>
            <a:r>
              <a:rPr lang="pt-BR" altLang="en-US" dirty="0" err="1"/>
              <a:t>F</a:t>
            </a:r>
            <a:r>
              <a:rPr lang="pt-BR" altLang="en-US" baseline="-25000" dirty="0" err="1"/>
              <a:t>n</a:t>
            </a:r>
            <a:r>
              <a:rPr lang="pt-BR" altLang="en-US" baseline="-25000" dirty="0"/>
              <a:t>-1</a:t>
            </a:r>
            <a:r>
              <a:rPr lang="pt-BR" altLang="en-US" dirty="0"/>
              <a:t> + </a:t>
            </a:r>
            <a:r>
              <a:rPr lang="pt-BR" altLang="en-US" dirty="0" err="1"/>
              <a:t>F</a:t>
            </a:r>
            <a:r>
              <a:rPr lang="pt-BR" altLang="en-US" baseline="-25000" dirty="0" err="1"/>
              <a:t>n</a:t>
            </a:r>
            <a:r>
              <a:rPr lang="pt-BR" altLang="en-US" baseline="-25000" dirty="0"/>
              <a:t>-2</a:t>
            </a:r>
            <a:r>
              <a:rPr lang="pt-BR" altLang="en-US" dirty="0"/>
              <a:t> para n&gt;2.</a:t>
            </a:r>
          </a:p>
          <a:p>
            <a:r>
              <a:rPr lang="pt-BR" altLang="en-US" dirty="0"/>
              <a:t>Escreva uma função que retorne o número relativo a ao valor na sequência de </a:t>
            </a:r>
            <a:r>
              <a:rPr lang="pt-BR" altLang="en-US" dirty="0" err="1"/>
              <a:t>Fibonacci</a:t>
            </a:r>
            <a:r>
              <a:rPr lang="pt-BR" altLang="en-US" dirty="0"/>
              <a:t> na posição n:</a:t>
            </a:r>
          </a:p>
          <a:p>
            <a:pPr algn="ctr">
              <a:buNone/>
            </a:pPr>
            <a:r>
              <a:rPr lang="pt-BR" altLang="en-US" dirty="0" err="1">
                <a:solidFill>
                  <a:schemeClr val="tx2"/>
                </a:solidFill>
              </a:rPr>
              <a:t>int</a:t>
            </a:r>
            <a:r>
              <a:rPr lang="pt-BR" altLang="en-US" dirty="0"/>
              <a:t> </a:t>
            </a:r>
            <a:r>
              <a:rPr lang="pt-BR" altLang="en-US" dirty="0" err="1">
                <a:solidFill>
                  <a:schemeClr val="tx1"/>
                </a:solidFill>
              </a:rPr>
              <a:t>fib</a:t>
            </a:r>
            <a:r>
              <a:rPr lang="pt-BR" altLang="en-US" dirty="0"/>
              <a:t>(</a:t>
            </a:r>
            <a:r>
              <a:rPr lang="pt-BR" altLang="en-US" dirty="0" err="1">
                <a:solidFill>
                  <a:schemeClr val="tx2"/>
                </a:solidFill>
              </a:rPr>
              <a:t>int</a:t>
            </a:r>
            <a:r>
              <a:rPr lang="pt-BR" altLang="en-US" dirty="0"/>
              <a:t> </a:t>
            </a:r>
            <a:r>
              <a:rPr lang="pt-BR" altLang="en-US" dirty="0">
                <a:solidFill>
                  <a:schemeClr val="tx1"/>
                </a:solidFill>
              </a:rPr>
              <a:t>n</a:t>
            </a:r>
            <a:r>
              <a:rPr lang="pt-BR" altLang="en-US" dirty="0"/>
              <a:t>)  </a:t>
            </a:r>
            <a:r>
              <a:rPr lang="pt-BR" altLang="en-US" dirty="0">
                <a:solidFill>
                  <a:schemeClr val="bg1">
                    <a:lumMod val="50000"/>
                  </a:schemeClr>
                </a:solidFill>
              </a:rPr>
              <a:t>//Recebe </a:t>
            </a:r>
            <a:r>
              <a:rPr lang="pt-BR" altLang="en-US" i="1" dirty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pt-BR" altLang="en-US" dirty="0">
                <a:solidFill>
                  <a:schemeClr val="bg1">
                    <a:lumMod val="50000"/>
                  </a:schemeClr>
                </a:solidFill>
              </a:rPr>
              <a:t> como parâmetro e retorna </a:t>
            </a:r>
            <a:r>
              <a:rPr lang="pt-BR" altLang="en-US" dirty="0" err="1">
                <a:solidFill>
                  <a:schemeClr val="bg1">
                    <a:lumMod val="50000"/>
                  </a:schemeClr>
                </a:solidFill>
              </a:rPr>
              <a:t>F</a:t>
            </a:r>
            <a:r>
              <a:rPr lang="pt-BR" altLang="en-US" baseline="-25000" dirty="0" err="1">
                <a:solidFill>
                  <a:schemeClr val="bg1">
                    <a:lumMod val="50000"/>
                  </a:schemeClr>
                </a:solidFill>
              </a:rPr>
              <a:t>n</a:t>
            </a:r>
            <a:endParaRPr lang="pt-BR" altLang="en-US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438400" y="51054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C00000"/>
                </a:solidFill>
              </a:rPr>
              <a:t>Obs.: Utilize laço e variáveis locais!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Módulos em C - Funções</a:t>
            </a: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>
            <a:normAutofit/>
          </a:bodyPr>
          <a:lstStyle/>
          <a:p>
            <a:r>
              <a:rPr lang="pt-BR" b="1" u="sng" dirty="0"/>
              <a:t>Função:</a:t>
            </a:r>
            <a:r>
              <a:rPr lang="pt-BR" dirty="0"/>
              <a:t> conjunto de instruções para realizar uma ou mais tarefas que são agrupadas em uma mesma unidade e que pode ser referenciada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276600"/>
            <a:ext cx="4673600" cy="10014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05400" y="2754086"/>
            <a:ext cx="211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pow</a:t>
            </a:r>
            <a:r>
              <a:rPr lang="en-US" dirty="0"/>
              <a:t>(</a:t>
            </a:r>
            <a:r>
              <a:rPr lang="en-US" dirty="0" err="1"/>
              <a:t>base,expoente</a:t>
            </a:r>
            <a:r>
              <a:rPr lang="en-US" dirty="0"/>
              <a:t>)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038600" y="3058886"/>
            <a:ext cx="1143000" cy="45720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81600" y="3058886"/>
            <a:ext cx="152400" cy="446314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0" y="4506686"/>
            <a:ext cx="1745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fatorial</a:t>
            </a:r>
            <a:r>
              <a:rPr lang="en-US" dirty="0"/>
              <a:t>(</a:t>
            </a:r>
            <a:r>
              <a:rPr lang="en-US" dirty="0" err="1"/>
              <a:t>número</a:t>
            </a:r>
            <a:r>
              <a:rPr lang="en-US" dirty="0"/>
              <a:t>)</a:t>
            </a:r>
          </a:p>
        </p:txBody>
      </p:sp>
      <p:cxnSp>
        <p:nvCxnSpPr>
          <p:cNvPr id="11" name="Straight Connector 10"/>
          <p:cNvCxnSpPr>
            <a:endCxn id="10" idx="0"/>
          </p:cNvCxnSpPr>
          <p:nvPr/>
        </p:nvCxnSpPr>
        <p:spPr>
          <a:xfrm flipH="1">
            <a:off x="4682858" y="4125686"/>
            <a:ext cx="498742" cy="38100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10" idx="0"/>
          </p:cNvCxnSpPr>
          <p:nvPr/>
        </p:nvCxnSpPr>
        <p:spPr>
          <a:xfrm>
            <a:off x="4038600" y="4125686"/>
            <a:ext cx="644258" cy="38100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Funções em C</a:t>
            </a:r>
          </a:p>
        </p:txBody>
      </p:sp>
      <p:sp>
        <p:nvSpPr>
          <p:cNvPr id="17410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/>
          <a:lstStyle/>
          <a:p>
            <a:r>
              <a:rPr lang="pt-BR" dirty="0"/>
              <a:t>Para criação, é necessário informar:</a:t>
            </a:r>
          </a:p>
          <a:p>
            <a:pPr lvl="1"/>
            <a:r>
              <a:rPr lang="pt-BR" b="1" dirty="0"/>
              <a:t>Tipo das entradas (parâmetros)</a:t>
            </a:r>
            <a:r>
              <a:rPr lang="pt-BR" dirty="0"/>
              <a:t>: tipos de dados dos dados que são necessários para executar sua função (opcional);</a:t>
            </a:r>
          </a:p>
          <a:p>
            <a:pPr lvl="1"/>
            <a:r>
              <a:rPr lang="pt-BR" b="1" dirty="0"/>
              <a:t>Tipo da saída</a:t>
            </a:r>
            <a:r>
              <a:rPr lang="pt-BR" dirty="0"/>
              <a:t>:  tipo de dados do resultado do processamento (opcional);</a:t>
            </a:r>
          </a:p>
          <a:p>
            <a:pPr lvl="1"/>
            <a:r>
              <a:rPr lang="pt-BR" b="1" dirty="0"/>
              <a:t>Processamento</a:t>
            </a:r>
            <a:r>
              <a:rPr lang="pt-BR" dirty="0"/>
              <a:t>: transforma as entradas na saída desejada;</a:t>
            </a:r>
          </a:p>
          <a:p>
            <a:pPr lvl="1"/>
            <a:r>
              <a:rPr lang="pt-BR" b="1" dirty="0"/>
              <a:t>Nome</a:t>
            </a:r>
            <a:r>
              <a:rPr lang="pt-BR" dirty="0"/>
              <a:t>: um identificador (seguindo as regras para criação de identificadores para variáveis).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4800600"/>
            <a:ext cx="1676400" cy="161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aixaDeTexto 9"/>
          <p:cNvSpPr txBox="1"/>
          <p:nvPr/>
        </p:nvSpPr>
        <p:spPr>
          <a:xfrm>
            <a:off x="3287730" y="54864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g</a:t>
            </a:r>
          </a:p>
        </p:txBody>
      </p:sp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3429000" y="5653087"/>
            <a:ext cx="685800" cy="595313"/>
            <a:chOff x="1632" y="1248"/>
            <a:chExt cx="2682" cy="2286"/>
          </a:xfrm>
        </p:grpSpPr>
        <p:sp>
          <p:nvSpPr>
            <p:cNvPr id="2058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pt-BR"/>
            </a:p>
          </p:txBody>
        </p:sp>
        <p:sp>
          <p:nvSpPr>
            <p:cNvPr id="2059" name="AutoShape 11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pt-BR"/>
            </a:p>
          </p:txBody>
        </p:sp>
        <p:sp>
          <p:nvSpPr>
            <p:cNvPr id="2060" name="AutoShape 12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pt-BR"/>
            </a:p>
          </p:txBody>
        </p:sp>
      </p:grpSp>
      <p:grpSp>
        <p:nvGrpSpPr>
          <p:cNvPr id="35" name="Grupo 34"/>
          <p:cNvGrpSpPr/>
          <p:nvPr/>
        </p:nvGrpSpPr>
        <p:grpSpPr>
          <a:xfrm>
            <a:off x="1752600" y="4876800"/>
            <a:ext cx="1828800" cy="369332"/>
            <a:chOff x="1752600" y="4876800"/>
            <a:chExt cx="1828800" cy="369332"/>
          </a:xfrm>
        </p:grpSpPr>
        <p:sp>
          <p:nvSpPr>
            <p:cNvPr id="6" name="CaixaDeTexto 5"/>
            <p:cNvSpPr txBox="1"/>
            <p:nvPr/>
          </p:nvSpPr>
          <p:spPr>
            <a:xfrm>
              <a:off x="1752600" y="48768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Entrada</a:t>
              </a:r>
            </a:p>
          </p:txBody>
        </p:sp>
        <p:cxnSp>
          <p:nvCxnSpPr>
            <p:cNvPr id="22" name="Conector de seta reta 21"/>
            <p:cNvCxnSpPr>
              <a:stCxn id="6" idx="3"/>
            </p:cNvCxnSpPr>
            <p:nvPr/>
          </p:nvCxnSpPr>
          <p:spPr>
            <a:xfrm>
              <a:off x="2667000" y="5061466"/>
              <a:ext cx="914400" cy="12013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o 35"/>
          <p:cNvGrpSpPr/>
          <p:nvPr/>
        </p:nvGrpSpPr>
        <p:grpSpPr>
          <a:xfrm>
            <a:off x="1676400" y="5562600"/>
            <a:ext cx="1611330" cy="369332"/>
            <a:chOff x="1676400" y="5562600"/>
            <a:chExt cx="1611330" cy="369332"/>
          </a:xfrm>
        </p:grpSpPr>
        <p:sp>
          <p:nvSpPr>
            <p:cNvPr id="7" name="CaixaDeTexto 6"/>
            <p:cNvSpPr txBox="1"/>
            <p:nvPr/>
          </p:nvSpPr>
          <p:spPr>
            <a:xfrm>
              <a:off x="1676400" y="55626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Nome: </a:t>
              </a:r>
              <a:r>
                <a:rPr lang="pt-BR" dirty="0" err="1"/>
                <a:t>g</a:t>
              </a:r>
              <a:r>
                <a:rPr lang="pt-BR" dirty="0"/>
                <a:t> </a:t>
              </a:r>
            </a:p>
          </p:txBody>
        </p:sp>
        <p:cxnSp>
          <p:nvCxnSpPr>
            <p:cNvPr id="24" name="Conector de seta reta 23"/>
            <p:cNvCxnSpPr>
              <a:stCxn id="7" idx="3"/>
              <a:endCxn id="10" idx="1"/>
            </p:cNvCxnSpPr>
            <p:nvPr/>
          </p:nvCxnSpPr>
          <p:spPr>
            <a:xfrm flipV="1">
              <a:off x="2667000" y="5671066"/>
              <a:ext cx="620730" cy="7620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o 36"/>
          <p:cNvGrpSpPr/>
          <p:nvPr/>
        </p:nvGrpSpPr>
        <p:grpSpPr>
          <a:xfrm>
            <a:off x="4114800" y="5181600"/>
            <a:ext cx="2667000" cy="607946"/>
            <a:chOff x="4114800" y="5181600"/>
            <a:chExt cx="2667000" cy="607946"/>
          </a:xfrm>
        </p:grpSpPr>
        <p:sp>
          <p:nvSpPr>
            <p:cNvPr id="20" name="CaixaDeTexto 19"/>
            <p:cNvSpPr txBox="1"/>
            <p:nvPr/>
          </p:nvSpPr>
          <p:spPr>
            <a:xfrm>
              <a:off x="5029200" y="5181600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Processamento</a:t>
              </a:r>
            </a:p>
          </p:txBody>
        </p:sp>
        <p:cxnSp>
          <p:nvCxnSpPr>
            <p:cNvPr id="28" name="Conector de seta reta 27"/>
            <p:cNvCxnSpPr>
              <a:stCxn id="20" idx="1"/>
              <a:endCxn id="2058" idx="1"/>
            </p:cNvCxnSpPr>
            <p:nvPr/>
          </p:nvCxnSpPr>
          <p:spPr>
            <a:xfrm rot="10800000" flipV="1">
              <a:off x="4114800" y="5366266"/>
              <a:ext cx="914400" cy="42328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upo 37"/>
          <p:cNvGrpSpPr/>
          <p:nvPr/>
        </p:nvGrpSpPr>
        <p:grpSpPr>
          <a:xfrm>
            <a:off x="4876800" y="5791200"/>
            <a:ext cx="1828800" cy="369332"/>
            <a:chOff x="4876800" y="5791200"/>
            <a:chExt cx="1828800" cy="369332"/>
          </a:xfrm>
        </p:grpSpPr>
        <p:sp>
          <p:nvSpPr>
            <p:cNvPr id="8" name="CaixaDeTexto 7"/>
            <p:cNvSpPr txBox="1"/>
            <p:nvPr/>
          </p:nvSpPr>
          <p:spPr>
            <a:xfrm>
              <a:off x="5562600" y="5791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Saída</a:t>
              </a:r>
            </a:p>
          </p:txBody>
        </p:sp>
        <p:cxnSp>
          <p:nvCxnSpPr>
            <p:cNvPr id="29" name="Conector de seta reta 28"/>
            <p:cNvCxnSpPr>
              <a:stCxn id="8" idx="1"/>
            </p:cNvCxnSpPr>
            <p:nvPr/>
          </p:nvCxnSpPr>
          <p:spPr>
            <a:xfrm rot="10800000" flipV="1">
              <a:off x="4876800" y="5975866"/>
              <a:ext cx="685800" cy="12013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212068"/>
            <a:ext cx="6019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da Sintaxe</a:t>
            </a:r>
          </a:p>
        </p:txBody>
      </p:sp>
      <p:grpSp>
        <p:nvGrpSpPr>
          <p:cNvPr id="35" name="Grupo 34"/>
          <p:cNvGrpSpPr/>
          <p:nvPr/>
        </p:nvGrpSpPr>
        <p:grpSpPr>
          <a:xfrm>
            <a:off x="2809568" y="3505200"/>
            <a:ext cx="3429000" cy="2198132"/>
            <a:chOff x="980768" y="3722132"/>
            <a:chExt cx="3429000" cy="2198132"/>
          </a:xfrm>
        </p:grpSpPr>
        <p:sp>
          <p:nvSpPr>
            <p:cNvPr id="36" name="CaixaDeTexto 35"/>
            <p:cNvSpPr txBox="1"/>
            <p:nvPr/>
          </p:nvSpPr>
          <p:spPr>
            <a:xfrm>
              <a:off x="1133168" y="5550932"/>
              <a:ext cx="327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Nome da função: “</a:t>
              </a:r>
              <a:r>
                <a:rPr lang="pt-BR" dirty="0" err="1"/>
                <a:t>segundoGrau</a:t>
              </a:r>
              <a:r>
                <a:rPr lang="pt-BR" dirty="0"/>
                <a:t>” </a:t>
              </a:r>
            </a:p>
          </p:txBody>
        </p:sp>
        <p:cxnSp>
          <p:nvCxnSpPr>
            <p:cNvPr id="37" name="Conector de seta reta 36"/>
            <p:cNvCxnSpPr>
              <a:stCxn id="36" idx="0"/>
            </p:cNvCxnSpPr>
            <p:nvPr/>
          </p:nvCxnSpPr>
          <p:spPr>
            <a:xfrm rot="16200000" flipV="1">
              <a:off x="961718" y="3741182"/>
              <a:ext cx="1828800" cy="179070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upo 40"/>
          <p:cNvGrpSpPr/>
          <p:nvPr/>
        </p:nvGrpSpPr>
        <p:grpSpPr>
          <a:xfrm>
            <a:off x="381000" y="2145268"/>
            <a:ext cx="2209800" cy="1142999"/>
            <a:chOff x="3886200" y="6705600"/>
            <a:chExt cx="2209800" cy="1142999"/>
          </a:xfrm>
        </p:grpSpPr>
        <p:sp>
          <p:nvSpPr>
            <p:cNvPr id="42" name="CaixaDeTexto 41"/>
            <p:cNvSpPr txBox="1"/>
            <p:nvPr/>
          </p:nvSpPr>
          <p:spPr>
            <a:xfrm>
              <a:off x="3886200" y="67056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Tipo de dados da saída (retorno): </a:t>
              </a:r>
              <a:r>
                <a:rPr lang="pt-BR" dirty="0">
                  <a:solidFill>
                    <a:schemeClr val="tx2"/>
                  </a:solidFill>
                </a:rPr>
                <a:t>float</a:t>
              </a:r>
            </a:p>
          </p:txBody>
        </p:sp>
        <p:cxnSp>
          <p:nvCxnSpPr>
            <p:cNvPr id="43" name="Conector de seta reta 42"/>
            <p:cNvCxnSpPr>
              <a:stCxn id="42" idx="2"/>
            </p:cNvCxnSpPr>
            <p:nvPr/>
          </p:nvCxnSpPr>
          <p:spPr>
            <a:xfrm rot="16200000" flipH="1">
              <a:off x="4838017" y="7505014"/>
              <a:ext cx="496669" cy="19050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upo 55"/>
          <p:cNvGrpSpPr/>
          <p:nvPr/>
        </p:nvGrpSpPr>
        <p:grpSpPr>
          <a:xfrm>
            <a:off x="3257550" y="1383268"/>
            <a:ext cx="3676650" cy="2031325"/>
            <a:chOff x="3257550" y="1066800"/>
            <a:chExt cx="3676650" cy="2031325"/>
          </a:xfrm>
        </p:grpSpPr>
        <p:sp>
          <p:nvSpPr>
            <p:cNvPr id="33" name="CaixaDeTexto 32"/>
            <p:cNvSpPr txBox="1"/>
            <p:nvPr/>
          </p:nvSpPr>
          <p:spPr>
            <a:xfrm>
              <a:off x="3581400" y="1066800"/>
              <a:ext cx="33528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Entradas e seus tipos:</a:t>
              </a:r>
            </a:p>
            <a:p>
              <a:r>
                <a:rPr lang="pt-BR" dirty="0"/>
                <a:t>1º parâmetro: </a:t>
              </a:r>
              <a:r>
                <a:rPr lang="pt-BR" dirty="0" err="1">
                  <a:solidFill>
                    <a:schemeClr val="tx2"/>
                  </a:solidFill>
                </a:rPr>
                <a:t>float</a:t>
              </a:r>
              <a:r>
                <a:rPr lang="pt-BR" dirty="0"/>
                <a:t> x</a:t>
              </a:r>
            </a:p>
            <a:p>
              <a:r>
                <a:rPr lang="pt-BR" dirty="0"/>
                <a:t>2º parâmetro: </a:t>
              </a:r>
              <a:r>
                <a:rPr lang="pt-BR" dirty="0" err="1">
                  <a:solidFill>
                    <a:schemeClr val="tx2"/>
                  </a:solidFill>
                </a:rPr>
                <a:t>float</a:t>
              </a:r>
              <a:r>
                <a:rPr lang="pt-BR" dirty="0"/>
                <a:t> a</a:t>
              </a:r>
            </a:p>
            <a:p>
              <a:r>
                <a:rPr lang="pt-BR" dirty="0"/>
                <a:t>3º parâmetro: </a:t>
              </a:r>
              <a:r>
                <a:rPr lang="pt-BR" dirty="0" err="1">
                  <a:solidFill>
                    <a:schemeClr val="tx2"/>
                  </a:solidFill>
                </a:rPr>
                <a:t>float</a:t>
              </a:r>
              <a:r>
                <a:rPr lang="pt-BR" dirty="0"/>
                <a:t> b</a:t>
              </a:r>
            </a:p>
            <a:p>
              <a:r>
                <a:rPr lang="pt-BR" dirty="0"/>
                <a:t>4º parâmetro: </a:t>
              </a:r>
              <a:r>
                <a:rPr lang="pt-BR" dirty="0" err="1">
                  <a:solidFill>
                    <a:schemeClr val="tx2"/>
                  </a:solidFill>
                </a:rPr>
                <a:t>float</a:t>
              </a:r>
              <a:r>
                <a:rPr lang="pt-BR" dirty="0"/>
                <a:t> c</a:t>
              </a:r>
            </a:p>
            <a:p>
              <a:endParaRPr lang="pt-BR" dirty="0"/>
            </a:p>
            <a:p>
              <a:endParaRPr lang="pt-BR" dirty="0"/>
            </a:p>
          </p:txBody>
        </p:sp>
        <p:sp>
          <p:nvSpPr>
            <p:cNvPr id="55" name="Chave direita 54"/>
            <p:cNvSpPr/>
            <p:nvPr/>
          </p:nvSpPr>
          <p:spPr>
            <a:xfrm rot="16200000">
              <a:off x="4781550" y="990599"/>
              <a:ext cx="533400" cy="3581400"/>
            </a:xfrm>
            <a:prstGeom prst="rightBrace">
              <a:avLst>
                <a:gd name="adj1" fmla="val 20833"/>
                <a:gd name="adj2" fmla="val 49202"/>
              </a:avLst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63" name="Grupo 62"/>
          <p:cNvGrpSpPr/>
          <p:nvPr/>
        </p:nvGrpSpPr>
        <p:grpSpPr>
          <a:xfrm>
            <a:off x="6705600" y="3516868"/>
            <a:ext cx="2438400" cy="1143001"/>
            <a:chOff x="6705600" y="3200400"/>
            <a:chExt cx="2438400" cy="1143001"/>
          </a:xfrm>
        </p:grpSpPr>
        <p:sp>
          <p:nvSpPr>
            <p:cNvPr id="39" name="CaixaDeTexto 38"/>
            <p:cNvSpPr txBox="1"/>
            <p:nvPr/>
          </p:nvSpPr>
          <p:spPr>
            <a:xfrm>
              <a:off x="7239000" y="35814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Processamento</a:t>
              </a:r>
            </a:p>
            <a:p>
              <a:pPr algn="ctr"/>
              <a:r>
                <a:rPr lang="pt-BR" dirty="0"/>
                <a:t>“corpo da função”</a:t>
              </a:r>
            </a:p>
          </p:txBody>
        </p:sp>
        <p:sp>
          <p:nvSpPr>
            <p:cNvPr id="62" name="Chave direita 61"/>
            <p:cNvSpPr/>
            <p:nvPr/>
          </p:nvSpPr>
          <p:spPr>
            <a:xfrm>
              <a:off x="6705600" y="3200400"/>
              <a:ext cx="533400" cy="1143001"/>
            </a:xfrm>
            <a:prstGeom prst="rightBrace">
              <a:avLst>
                <a:gd name="adj1" fmla="val 20833"/>
                <a:gd name="adj2" fmla="val 49202"/>
              </a:avLst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69" name="Grupo 68"/>
          <p:cNvGrpSpPr/>
          <p:nvPr/>
        </p:nvGrpSpPr>
        <p:grpSpPr>
          <a:xfrm>
            <a:off x="228600" y="4572000"/>
            <a:ext cx="2971800" cy="1941731"/>
            <a:chOff x="1066800" y="4267200"/>
            <a:chExt cx="2971800" cy="1941731"/>
          </a:xfrm>
        </p:grpSpPr>
        <p:sp>
          <p:nvSpPr>
            <p:cNvPr id="70" name="CaixaDeTexto 69"/>
            <p:cNvSpPr txBox="1"/>
            <p:nvPr/>
          </p:nvSpPr>
          <p:spPr>
            <a:xfrm>
              <a:off x="1066800" y="5562600"/>
              <a:ext cx="2971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Retornar para a saída o resultado do processamento</a:t>
              </a:r>
            </a:p>
          </p:txBody>
        </p:sp>
        <p:cxnSp>
          <p:nvCxnSpPr>
            <p:cNvPr id="71" name="Conector de seta reta 70"/>
            <p:cNvCxnSpPr>
              <a:stCxn id="70" idx="0"/>
            </p:cNvCxnSpPr>
            <p:nvPr/>
          </p:nvCxnSpPr>
          <p:spPr>
            <a:xfrm rot="5400000" flipH="1" flipV="1">
              <a:off x="2266950" y="4552950"/>
              <a:ext cx="1295400" cy="72390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Utilização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19200"/>
            <a:ext cx="6543675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5077326"/>
            <a:ext cx="2819400" cy="178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5" name="Grupo 24"/>
          <p:cNvGrpSpPr/>
          <p:nvPr/>
        </p:nvGrpSpPr>
        <p:grpSpPr>
          <a:xfrm>
            <a:off x="914400" y="1676400"/>
            <a:ext cx="8142664" cy="1524000"/>
            <a:chOff x="914400" y="1676400"/>
            <a:chExt cx="8142664" cy="1524000"/>
          </a:xfrm>
        </p:grpSpPr>
        <p:sp>
          <p:nvSpPr>
            <p:cNvPr id="23" name="Retângulo 22"/>
            <p:cNvSpPr/>
            <p:nvPr/>
          </p:nvSpPr>
          <p:spPr>
            <a:xfrm>
              <a:off x="914400" y="1676400"/>
              <a:ext cx="5867400" cy="152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858000" y="2020669"/>
              <a:ext cx="21990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Declaração da função</a:t>
              </a:r>
            </a:p>
            <a:p>
              <a:r>
                <a:rPr lang="pt-BR" dirty="0"/>
                <a:t>“</a:t>
              </a:r>
              <a:r>
                <a:rPr lang="pt-BR" dirty="0" err="1"/>
                <a:t>segundoGrau</a:t>
              </a:r>
              <a:r>
                <a:rPr lang="pt-BR" dirty="0"/>
                <a:t>”</a:t>
              </a: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1752600" y="4038600"/>
            <a:ext cx="7209578" cy="628650"/>
            <a:chOff x="914400" y="-863600"/>
            <a:chExt cx="7209578" cy="4191000"/>
          </a:xfrm>
        </p:grpSpPr>
        <p:sp>
          <p:nvSpPr>
            <p:cNvPr id="27" name="Retângulo 26"/>
            <p:cNvSpPr/>
            <p:nvPr/>
          </p:nvSpPr>
          <p:spPr>
            <a:xfrm>
              <a:off x="914400" y="1803400"/>
              <a:ext cx="3048000" cy="15240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3352800" y="-863600"/>
              <a:ext cx="4771178" cy="2359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700" dirty="0"/>
                <a:t>Chamada da função com passagem dos argumentos</a:t>
              </a:r>
            </a:p>
          </p:txBody>
        </p:sp>
      </p:grpSp>
      <p:sp>
        <p:nvSpPr>
          <p:cNvPr id="11" name="CaixaDeTexto 10"/>
          <p:cNvSpPr txBox="1"/>
          <p:nvPr/>
        </p:nvSpPr>
        <p:spPr>
          <a:xfrm>
            <a:off x="152400" y="5888504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8A2626"/>
                </a:solidFill>
                <a:latin typeface="+mj-lt"/>
              </a:rPr>
              <a:t>Nota: </a:t>
            </a:r>
            <a:r>
              <a:rPr lang="pt-BR" sz="2000" b="1" u="sng" dirty="0">
                <a:solidFill>
                  <a:srgbClr val="8A2626"/>
                </a:solidFill>
                <a:latin typeface="+mj-lt"/>
              </a:rPr>
              <a:t>argumento</a:t>
            </a:r>
            <a:r>
              <a:rPr lang="pt-BR" sz="2000" dirty="0">
                <a:solidFill>
                  <a:srgbClr val="8A2626"/>
                </a:solidFill>
                <a:latin typeface="+mj-lt"/>
              </a:rPr>
              <a:t> é o nome dado aos valores passados para os parâmetros de uma função.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Utilização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" y="2047875"/>
            <a:ext cx="59055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/>
          <a:lstStyle/>
          <a:p>
            <a:r>
              <a:rPr lang="pt-BR" dirty="0"/>
              <a:t>O programa anterior equivale a: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4800600"/>
            <a:ext cx="2819400" cy="178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upo 5"/>
          <p:cNvGrpSpPr/>
          <p:nvPr/>
        </p:nvGrpSpPr>
        <p:grpSpPr>
          <a:xfrm>
            <a:off x="2209810" y="1066800"/>
            <a:ext cx="6857990" cy="2585323"/>
            <a:chOff x="-135456" y="6705600"/>
            <a:chExt cx="6095989" cy="2585323"/>
          </a:xfrm>
        </p:grpSpPr>
        <p:sp>
          <p:nvSpPr>
            <p:cNvPr id="7" name="CaixaDeTexto 6"/>
            <p:cNvSpPr txBox="1"/>
            <p:nvPr/>
          </p:nvSpPr>
          <p:spPr>
            <a:xfrm>
              <a:off x="2912534" y="6705600"/>
              <a:ext cx="3047999" cy="258532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pt-BR" dirty="0"/>
                <a:t>Note que “</a:t>
              </a:r>
              <a:r>
                <a:rPr lang="pt-BR" dirty="0" err="1"/>
                <a:t>main</a:t>
              </a:r>
              <a:r>
                <a:rPr lang="pt-BR" dirty="0"/>
                <a:t>” é também uma função. Todo programa em C é uma função que deve retornar um código inteiro. Valor zero para este código indica que o programa terminou sem erros, qualquer outro valor indica um código de erro com significado definido pelo programador. </a:t>
              </a:r>
              <a:endParaRPr lang="pt-BR" dirty="0">
                <a:solidFill>
                  <a:schemeClr val="tx2"/>
                </a:solidFill>
              </a:endParaRPr>
            </a:p>
          </p:txBody>
        </p:sp>
        <p:cxnSp>
          <p:nvCxnSpPr>
            <p:cNvPr id="8" name="Conector de seta reta 7"/>
            <p:cNvCxnSpPr>
              <a:stCxn id="7" idx="1"/>
            </p:cNvCxnSpPr>
            <p:nvPr/>
          </p:nvCxnSpPr>
          <p:spPr>
            <a:xfrm rot="10800000" flipV="1">
              <a:off x="-135456" y="7998261"/>
              <a:ext cx="3047990" cy="307549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comando </a:t>
            </a:r>
            <a:r>
              <a:rPr lang="pt-BR" dirty="0" err="1">
                <a:solidFill>
                  <a:schemeClr val="tx2"/>
                </a:solidFill>
              </a:rPr>
              <a:t>return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1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113"/>
          </a:xfrm>
        </p:spPr>
        <p:txBody>
          <a:bodyPr/>
          <a:lstStyle/>
          <a:p>
            <a:r>
              <a:rPr lang="pt-BR" dirty="0"/>
              <a:t>Funções que retornam valores devem utilizar o comando </a:t>
            </a:r>
            <a:r>
              <a:rPr lang="pt-BR" b="1" dirty="0" err="1">
                <a:solidFill>
                  <a:schemeClr val="tx2"/>
                </a:solidFill>
              </a:rPr>
              <a:t>return</a:t>
            </a:r>
            <a:r>
              <a:rPr lang="pt-BR" dirty="0"/>
              <a:t>:</a:t>
            </a:r>
          </a:p>
          <a:p>
            <a:endParaRPr lang="pt-BR" b="1" dirty="0">
              <a:solidFill>
                <a:schemeClr val="tx2"/>
              </a:solidFill>
            </a:endParaRPr>
          </a:p>
          <a:p>
            <a:endParaRPr lang="pt-BR" b="1" dirty="0">
              <a:solidFill>
                <a:schemeClr val="tx2"/>
              </a:solidFill>
            </a:endParaRPr>
          </a:p>
          <a:p>
            <a:endParaRPr lang="pt-BR" b="1" dirty="0">
              <a:solidFill>
                <a:schemeClr val="tx2"/>
              </a:solidFill>
            </a:endParaRPr>
          </a:p>
          <a:p>
            <a:endParaRPr lang="pt-BR" b="1" dirty="0">
              <a:solidFill>
                <a:schemeClr val="tx2"/>
              </a:solidFill>
            </a:endParaRPr>
          </a:p>
          <a:p>
            <a:r>
              <a:rPr lang="pt-BR" dirty="0"/>
              <a:t>Obs.: O comando </a:t>
            </a:r>
            <a:r>
              <a:rPr lang="pt-BR" b="1" dirty="0" err="1">
                <a:solidFill>
                  <a:schemeClr val="tx2"/>
                </a:solidFill>
              </a:rPr>
              <a:t>return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dirty="0"/>
              <a:t>pode aparecer em qualquer ponto do corpo da função, e uma vez atingido, a execução da função é terminada:</a:t>
            </a:r>
          </a:p>
          <a:p>
            <a:endParaRPr lang="pt-BR" b="1" dirty="0">
              <a:solidFill>
                <a:schemeClr val="tx2"/>
              </a:solidFill>
            </a:endParaRPr>
          </a:p>
          <a:p>
            <a:endParaRPr lang="pt-BR" b="1" dirty="0">
              <a:solidFill>
                <a:schemeClr val="tx2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981200"/>
            <a:ext cx="461962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5172075"/>
            <a:ext cx="68961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22045</TotalTime>
  <Words>2156</Words>
  <Application>Microsoft Office PowerPoint</Application>
  <PresentationFormat>Apresentação na tela (4:3)</PresentationFormat>
  <Paragraphs>267</Paragraphs>
  <Slides>34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8" baseType="lpstr">
      <vt:lpstr>Arial</vt:lpstr>
      <vt:lpstr>Calibri</vt:lpstr>
      <vt:lpstr>Swis721 Cn BT</vt:lpstr>
      <vt:lpstr>Tema do Office</vt:lpstr>
      <vt:lpstr>Computação Eletrônica  Funções e Escopo de Variáveis</vt:lpstr>
      <vt:lpstr>Dividir para Conquistar</vt:lpstr>
      <vt:lpstr>Programação Modular</vt:lpstr>
      <vt:lpstr>Módulos em C - Funções</vt:lpstr>
      <vt:lpstr>Funções em C</vt:lpstr>
      <vt:lpstr>Exemplo da Sintaxe</vt:lpstr>
      <vt:lpstr>Exemplo de Utilização</vt:lpstr>
      <vt:lpstr>Exemplo de Utilização</vt:lpstr>
      <vt:lpstr>O comando return</vt:lpstr>
      <vt:lpstr>O comando return</vt:lpstr>
      <vt:lpstr>Variações</vt:lpstr>
      <vt:lpstr>Chamada ou Invocação de Funções</vt:lpstr>
      <vt:lpstr>Voltado ao exemplo:</vt:lpstr>
      <vt:lpstr>Desvio da Execução</vt:lpstr>
      <vt:lpstr>Desvio da Execução</vt:lpstr>
      <vt:lpstr>Escopo das Variáveis</vt:lpstr>
      <vt:lpstr>Variáveis Globais</vt:lpstr>
      <vt:lpstr>Variáveis Globais</vt:lpstr>
      <vt:lpstr>Variáveis Locais</vt:lpstr>
      <vt:lpstr>Variáveis Locais</vt:lpstr>
      <vt:lpstr>Parâmetros e Argumentos</vt:lpstr>
      <vt:lpstr>Parâmetros e Argumentos</vt:lpstr>
      <vt:lpstr>Escopo das Variáveis</vt:lpstr>
      <vt:lpstr>Escopo das Variáveis</vt:lpstr>
      <vt:lpstr>Ordem da Definição de Funções</vt:lpstr>
      <vt:lpstr>Ordem da Definição de Funções</vt:lpstr>
      <vt:lpstr>Ordem da Definição de Funções</vt:lpstr>
      <vt:lpstr>Atividade 1</vt:lpstr>
      <vt:lpstr>Atividade 1</vt:lpstr>
      <vt:lpstr>Atividade 1</vt:lpstr>
      <vt:lpstr>Atividade 2</vt:lpstr>
      <vt:lpstr>Atividade 3 - Fatorial</vt:lpstr>
      <vt:lpstr>Atividade 4 - Fibonacci</vt:lpstr>
      <vt:lpstr>Atividade 4 - Fibonacci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Tomaz de Aquino dos Santos Junior</dc:creator>
  <cp:lastModifiedBy>rafael mesquita</cp:lastModifiedBy>
  <cp:revision>712</cp:revision>
  <dcterms:created xsi:type="dcterms:W3CDTF">2013-08-09T12:44:12Z</dcterms:created>
  <dcterms:modified xsi:type="dcterms:W3CDTF">2018-05-03T21:44:09Z</dcterms:modified>
</cp:coreProperties>
</file>